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4CCDB"/>
          </a:solidFill>
        </a:fill>
      </a:tcStyle>
    </a:wholeTbl>
    <a:band2H>
      <a:tcTxStyle/>
      <a:tcStyle>
        <a:tcBdr/>
        <a:fill>
          <a:solidFill>
            <a:srgbClr val="FAE7E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E0F2"/>
          </a:solidFill>
        </a:fill>
      </a:tcStyle>
    </a:wholeTbl>
    <a:band2H>
      <a:tcTxStyle/>
      <a:tcStyle>
        <a:tcBdr/>
        <a:fill>
          <a:solidFill>
            <a:srgbClr val="E8F0F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FCED4"/>
          </a:solidFill>
        </a:fill>
      </a:tcStyle>
    </a:wholeTbl>
    <a:band2H>
      <a:tcTxStyle/>
      <a:tcStyle>
        <a:tcBdr/>
        <a:fill>
          <a:solidFill>
            <a:srgbClr val="F7E8EB"/>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4"/>
  </p:normalViewPr>
  <p:slideViewPr>
    <p:cSldViewPr snapToGrid="0" snapToObjects="1">
      <p:cViewPr varScale="1">
        <p:scale>
          <a:sx n="106" d="100"/>
          <a:sy n="106" d="100"/>
        </p:scale>
        <p:origin x="7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8724900" y="365125"/>
            <a:ext cx="2628900" cy="5811838"/>
          </a:xfrm>
          <a:prstGeom prst="rect">
            <a:avLst/>
          </a:prstGeom>
        </p:spPr>
        <p:txBody>
          <a:bodyPr/>
          <a:lstStyle/>
          <a:p>
            <a:r>
              <a:t>Title Text</a:t>
            </a:r>
          </a:p>
        </p:txBody>
      </p:sp>
      <p:sp>
        <p:nvSpPr>
          <p:cNvPr id="102" name="Body Level One…"/>
          <p:cNvSpPr txBox="1">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0" name="Title Text"/>
          <p:cNvSpPr txBox="1">
            <a:spLocks noGrp="1"/>
          </p:cNvSpPr>
          <p:nvPr>
            <p:ph type="title"/>
          </p:nvPr>
        </p:nvSpPr>
        <p:spPr>
          <a:xfrm>
            <a:off x="1524000" y="1122362"/>
            <a:ext cx="9144000" cy="2387601"/>
          </a:xfrm>
          <a:prstGeom prst="rect">
            <a:avLst/>
          </a:prstGeom>
        </p:spPr>
        <p:txBody>
          <a:bodyPr lIns="45718" tIns="45718" rIns="45718" bIns="45718" anchor="b"/>
          <a:lstStyle>
            <a:lvl1pPr algn="ctr">
              <a:defRPr sz="6000"/>
            </a:lvl1pPr>
          </a:lstStyle>
          <a:p>
            <a:r>
              <a:t>Title Text</a:t>
            </a:r>
          </a:p>
        </p:txBody>
      </p:sp>
      <p:sp>
        <p:nvSpPr>
          <p:cNvPr id="111" name="Body Level One…"/>
          <p:cNvSpPr txBox="1">
            <a:spLocks noGrp="1"/>
          </p:cNvSpPr>
          <p:nvPr>
            <p:ph type="body" sz="quarter" idx="1"/>
          </p:nvPr>
        </p:nvSpPr>
        <p:spPr>
          <a:xfrm>
            <a:off x="1524000" y="3602037"/>
            <a:ext cx="9144000" cy="1655764"/>
          </a:xfrm>
          <a:prstGeom prst="rect">
            <a:avLst/>
          </a:prstGeom>
        </p:spPr>
        <p:txBody>
          <a:bodyPr lIns="45718" tIns="45718" rIns="45718" bIns="45718"/>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xfrm>
            <a:off x="11089821" y="6404293"/>
            <a:ext cx="263980" cy="269239"/>
          </a:xfrm>
          <a:prstGeom prst="rect">
            <a:avLst/>
          </a:prstGeom>
        </p:spPr>
        <p:txBody>
          <a:bodyPr lIns="45718" tIns="45718" rIns="45718" bIns="45718"/>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4"/>
          </a:xfrm>
          <a:prstGeom prst="rect">
            <a:avLst/>
          </a:prstGeom>
        </p:spPr>
        <p:txBody>
          <a:bodyPr anchor="b"/>
          <a:lstStyle/>
          <a:p>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3" cy="4873625"/>
          </a:xfrm>
          <a:prstGeom prst="rect">
            <a:avLst/>
          </a:prstGeom>
        </p:spPr>
        <p:txBody>
          <a:bodyPr/>
          <a:lstStyle>
            <a:lvl1pPr>
              <a:defRPr sz="3200"/>
            </a:lvl1pPr>
            <a:lvl2pPr marL="718184" indent="-260984">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8" cy="3811588"/>
          </a:xfrm>
          <a:prstGeom prst="rect">
            <a:avLst/>
          </a:prstGeom>
        </p:spPr>
        <p:txBody>
          <a:bodyPr/>
          <a:lstStyle/>
          <a:p>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84" name="Body Level One…"/>
          <p:cNvSpPr txBox="1">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9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latin typeface="+mj-lt"/>
                <a:ea typeface="+mj-ea"/>
                <a:cs typeface="+mj-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jpeg"/><Relationship Id="rId2" Type="http://schemas.openxmlformats.org/officeDocument/2006/relationships/image" Target="../media/image45.jpeg"/><Relationship Id="rId1" Type="http://schemas.openxmlformats.org/officeDocument/2006/relationships/slideLayout" Target="../slideLayouts/slideLayout1.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kaggle.com/mlg-ulb/creditcardfraud" TargetMode="Externa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2"/>
          <p:cNvSpPr/>
          <p:nvPr/>
        </p:nvSpPr>
        <p:spPr>
          <a:xfrm>
            <a:off x="0" y="0"/>
            <a:ext cx="12192000" cy="6858000"/>
          </a:xfrm>
          <a:prstGeom prst="rect">
            <a:avLst/>
          </a:prstGeom>
          <a:solidFill>
            <a:srgbClr val="D9D9D9"/>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a:p>
        </p:txBody>
      </p:sp>
      <p:sp>
        <p:nvSpPr>
          <p:cNvPr id="122" name="Rectangle 3"/>
          <p:cNvSpPr/>
          <p:nvPr/>
        </p:nvSpPr>
        <p:spPr>
          <a:xfrm>
            <a:off x="-2" y="-1"/>
            <a:ext cx="12192005" cy="6858001"/>
          </a:xfrm>
          <a:prstGeom prst="rect">
            <a:avLst/>
          </a:prstGeom>
          <a:solidFill>
            <a:srgbClr val="F2F2F2">
              <a:alpha val="70000"/>
            </a:srgbClr>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a:p>
        </p:txBody>
      </p:sp>
      <p:sp>
        <p:nvSpPr>
          <p:cNvPr id="123" name="TextBox 4"/>
          <p:cNvSpPr txBox="1"/>
          <p:nvPr/>
        </p:nvSpPr>
        <p:spPr>
          <a:xfrm>
            <a:off x="2061882" y="1201522"/>
            <a:ext cx="8801280" cy="935366"/>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lgn="ctr">
              <a:defRPr sz="6000">
                <a:latin typeface="Times New Roman"/>
                <a:ea typeface="Times New Roman"/>
                <a:cs typeface="Times New Roman"/>
                <a:sym typeface="Times New Roman"/>
              </a:defRPr>
            </a:lvl1pPr>
          </a:lstStyle>
          <a:p>
            <a:r>
              <a:t>Credit Card Fraud Detection</a:t>
            </a:r>
          </a:p>
        </p:txBody>
      </p:sp>
      <p:pic>
        <p:nvPicPr>
          <p:cNvPr id="124" name="图片 2" descr="图片 2"/>
          <p:cNvPicPr>
            <a:picLocks noChangeAspect="1"/>
          </p:cNvPicPr>
          <p:nvPr/>
        </p:nvPicPr>
        <p:blipFill>
          <a:blip r:embed="rId2">
            <a:extLst/>
          </a:blip>
          <a:stretch>
            <a:fillRect/>
          </a:stretch>
        </p:blipFill>
        <p:spPr>
          <a:xfrm>
            <a:off x="2787231" y="2655003"/>
            <a:ext cx="6775582" cy="337937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extBox 8"/>
          <p:cNvSpPr txBox="1"/>
          <p:nvPr/>
        </p:nvSpPr>
        <p:spPr>
          <a:xfrm>
            <a:off x="4821263" y="386143"/>
            <a:ext cx="2409559" cy="6248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lgn="ctr">
              <a:defRPr sz="3600">
                <a:solidFill>
                  <a:srgbClr val="262626"/>
                </a:solidFill>
                <a:latin typeface="+mj-lt"/>
                <a:ea typeface="+mj-ea"/>
                <a:cs typeface="+mj-cs"/>
                <a:sym typeface="Calibri"/>
              </a:defRPr>
            </a:lvl1pPr>
          </a:lstStyle>
          <a:p>
            <a:r>
              <a:t>Correlation</a:t>
            </a:r>
          </a:p>
        </p:txBody>
      </p:sp>
      <p:sp>
        <p:nvSpPr>
          <p:cNvPr id="214" name="TextBox 26"/>
          <p:cNvSpPr txBox="1"/>
          <p:nvPr/>
        </p:nvSpPr>
        <p:spPr>
          <a:xfrm>
            <a:off x="8562499" y="2188941"/>
            <a:ext cx="2632723" cy="33045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just">
              <a:lnSpc>
                <a:spcPct val="150000"/>
              </a:lnSpc>
              <a:defRPr>
                <a:solidFill>
                  <a:srgbClr val="595959"/>
                </a:solidFill>
                <a:latin typeface="Open Sans"/>
                <a:ea typeface="Open Sans"/>
                <a:cs typeface="Open Sans"/>
                <a:sym typeface="Open Sans"/>
              </a:defRPr>
            </a:pPr>
            <a:r>
              <a:t>Result:</a:t>
            </a:r>
          </a:p>
          <a:p>
            <a:pPr algn="just">
              <a:lnSpc>
                <a:spcPct val="150000"/>
              </a:lnSpc>
              <a:defRPr>
                <a:solidFill>
                  <a:srgbClr val="595959"/>
                </a:solidFill>
                <a:latin typeface="Open Sans"/>
                <a:ea typeface="Open Sans"/>
                <a:cs typeface="Open Sans"/>
                <a:sym typeface="Open Sans"/>
              </a:defRPr>
            </a:pPr>
            <a:r>
              <a:t>We found that most of the variables had correlation with the class_new value except the v22. As a result, we removed the v22, then continued our work. </a:t>
            </a:r>
          </a:p>
        </p:txBody>
      </p:sp>
      <p:pic>
        <p:nvPicPr>
          <p:cNvPr id="215" name="图片 3" descr="图片 3"/>
          <p:cNvPicPr>
            <a:picLocks noChangeAspect="1"/>
          </p:cNvPicPr>
          <p:nvPr/>
        </p:nvPicPr>
        <p:blipFill>
          <a:blip r:embed="rId2">
            <a:extLst/>
          </a:blip>
          <a:stretch>
            <a:fillRect/>
          </a:stretch>
        </p:blipFill>
        <p:spPr>
          <a:xfrm>
            <a:off x="789057" y="2981723"/>
            <a:ext cx="7135915" cy="1030745"/>
          </a:xfrm>
          <a:prstGeom prst="rect">
            <a:avLst/>
          </a:prstGeom>
          <a:ln w="12700">
            <a:miter lim="400000"/>
          </a:ln>
        </p:spPr>
      </p:pic>
      <p:pic>
        <p:nvPicPr>
          <p:cNvPr id="216" name="图片 6" descr="图片 6"/>
          <p:cNvPicPr>
            <a:picLocks noChangeAspect="1"/>
          </p:cNvPicPr>
          <p:nvPr/>
        </p:nvPicPr>
        <p:blipFill>
          <a:blip r:embed="rId3">
            <a:extLst/>
          </a:blip>
          <a:stretch>
            <a:fillRect/>
          </a:stretch>
        </p:blipFill>
        <p:spPr>
          <a:xfrm>
            <a:off x="789057" y="1574787"/>
            <a:ext cx="7135915" cy="1030744"/>
          </a:xfrm>
          <a:prstGeom prst="rect">
            <a:avLst/>
          </a:prstGeom>
          <a:ln w="12700">
            <a:miter lim="400000"/>
          </a:ln>
        </p:spPr>
      </p:pic>
      <p:pic>
        <p:nvPicPr>
          <p:cNvPr id="217" name="图片 7" descr="图片 7"/>
          <p:cNvPicPr>
            <a:picLocks noChangeAspect="1"/>
          </p:cNvPicPr>
          <p:nvPr/>
        </p:nvPicPr>
        <p:blipFill>
          <a:blip r:embed="rId4">
            <a:extLst/>
          </a:blip>
          <a:stretch>
            <a:fillRect/>
          </a:stretch>
        </p:blipFill>
        <p:spPr>
          <a:xfrm>
            <a:off x="789057" y="4388658"/>
            <a:ext cx="3149894" cy="1146381"/>
          </a:xfrm>
          <a:prstGeom prst="rect">
            <a:avLst/>
          </a:prstGeom>
          <a:ln w="12700">
            <a:miter lim="400000"/>
          </a:ln>
        </p:spPr>
      </p:pic>
      <p:pic>
        <p:nvPicPr>
          <p:cNvPr id="218" name="图片 8" descr="图片 8"/>
          <p:cNvPicPr>
            <a:picLocks noChangeAspect="1"/>
          </p:cNvPicPr>
          <p:nvPr/>
        </p:nvPicPr>
        <p:blipFill>
          <a:blip r:embed="rId5">
            <a:extLst/>
          </a:blip>
          <a:stretch>
            <a:fillRect/>
          </a:stretch>
        </p:blipFill>
        <p:spPr>
          <a:xfrm>
            <a:off x="4181880" y="4388658"/>
            <a:ext cx="3743091" cy="114638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Rectangle 10"/>
          <p:cNvSpPr/>
          <p:nvPr/>
        </p:nvSpPr>
        <p:spPr>
          <a:xfrm>
            <a:off x="0" y="0"/>
            <a:ext cx="12192000" cy="6858000"/>
          </a:xfrm>
          <a:prstGeom prst="rect">
            <a:avLst/>
          </a:prstGeom>
          <a:solidFill>
            <a:srgbClr val="D9D9D9"/>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a:p>
        </p:txBody>
      </p:sp>
      <p:sp>
        <p:nvSpPr>
          <p:cNvPr id="221" name="Rectangle 13"/>
          <p:cNvSpPr/>
          <p:nvPr/>
        </p:nvSpPr>
        <p:spPr>
          <a:xfrm>
            <a:off x="-2" y="0"/>
            <a:ext cx="12192005" cy="6858001"/>
          </a:xfrm>
          <a:prstGeom prst="rect">
            <a:avLst/>
          </a:prstGeom>
          <a:solidFill>
            <a:srgbClr val="F2F2F2">
              <a:alpha val="50000"/>
            </a:srgbClr>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a:p>
        </p:txBody>
      </p:sp>
      <p:grpSp>
        <p:nvGrpSpPr>
          <p:cNvPr id="224" name="Rectangle 18"/>
          <p:cNvGrpSpPr/>
          <p:nvPr/>
        </p:nvGrpSpPr>
        <p:grpSpPr>
          <a:xfrm>
            <a:off x="6877822" y="3675550"/>
            <a:ext cx="4752980" cy="2765834"/>
            <a:chOff x="0" y="0"/>
            <a:chExt cx="4752978" cy="2765833"/>
          </a:xfrm>
        </p:grpSpPr>
        <p:sp>
          <p:nvSpPr>
            <p:cNvPr id="222" name="Rectangle"/>
            <p:cNvSpPr/>
            <p:nvPr/>
          </p:nvSpPr>
          <p:spPr>
            <a:xfrm>
              <a:off x="0" y="0"/>
              <a:ext cx="4752980" cy="2765834"/>
            </a:xfrm>
            <a:prstGeom prst="rect">
              <a:avLst/>
            </a:prstGeom>
            <a:solidFill>
              <a:srgbClr val="F2F2F2"/>
            </a:solidFill>
            <a:ln w="12700" cap="flat">
              <a:noFill/>
              <a:miter lim="400000"/>
            </a:ln>
            <a:effectLst/>
          </p:spPr>
          <p:txBody>
            <a:bodyPr wrap="square" lIns="45718" tIns="45718" rIns="45718" bIns="45718" numCol="1" anchor="ctr">
              <a:noAutofit/>
            </a:bodyPr>
            <a:lstStyle/>
            <a:p>
              <a:pPr algn="just">
                <a:defRPr>
                  <a:solidFill>
                    <a:srgbClr val="FFFFFF"/>
                  </a:solidFill>
                  <a:latin typeface="+mj-lt"/>
                  <a:ea typeface="+mj-ea"/>
                  <a:cs typeface="+mj-cs"/>
                  <a:sym typeface="Calibri"/>
                </a:defRPr>
              </a:pPr>
              <a:endParaRPr/>
            </a:p>
          </p:txBody>
        </p:sp>
        <p:sp>
          <p:nvSpPr>
            <p:cNvPr id="223" name="Form the result cumulative we can find the influence of first 14 new components have reached more than 85%, so we select the first 14 new variables."/>
            <p:cNvSpPr txBox="1"/>
            <p:nvPr/>
          </p:nvSpPr>
          <p:spPr>
            <a:xfrm>
              <a:off x="0" y="71103"/>
              <a:ext cx="4752978" cy="24663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just">
                <a:lnSpc>
                  <a:spcPct val="150000"/>
                </a:lnSpc>
                <a:defRPr>
                  <a:solidFill>
                    <a:srgbClr val="595959"/>
                  </a:solidFill>
                  <a:latin typeface="Open Sans"/>
                  <a:ea typeface="Open Sans"/>
                  <a:cs typeface="Open Sans"/>
                  <a:sym typeface="Open Sans"/>
                </a:defRPr>
              </a:pPr>
              <a:r>
                <a:t>Result:	</a:t>
              </a:r>
            </a:p>
            <a:p>
              <a:pPr algn="just">
                <a:lnSpc>
                  <a:spcPct val="150000"/>
                </a:lnSpc>
                <a:defRPr>
                  <a:solidFill>
                    <a:srgbClr val="595959"/>
                  </a:solidFill>
                  <a:latin typeface="Open Sans"/>
                  <a:ea typeface="Open Sans"/>
                  <a:cs typeface="Open Sans"/>
                  <a:sym typeface="Open Sans"/>
                </a:defRPr>
              </a:pPr>
              <a:r>
                <a:t>We can see that the first 14 components could explain more than 85% of our raw data from the table. So, we only took into account these 14 components and dropped anther 16 components	=&gt;	Lower dimension</a:t>
              </a:r>
            </a:p>
          </p:txBody>
        </p:sp>
      </p:grpSp>
      <p:sp>
        <p:nvSpPr>
          <p:cNvPr id="225" name="TextBox 29"/>
          <p:cNvSpPr txBox="1"/>
          <p:nvPr/>
        </p:nvSpPr>
        <p:spPr>
          <a:xfrm>
            <a:off x="3507225" y="149683"/>
            <a:ext cx="7003555" cy="5740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a:solidFill>
                  <a:srgbClr val="595959"/>
                </a:solidFill>
                <a:latin typeface="Open Sans"/>
                <a:ea typeface="Open Sans"/>
                <a:cs typeface="Open Sans"/>
                <a:sym typeface="Open Sans"/>
              </a:defRPr>
            </a:lvl1pPr>
          </a:lstStyle>
          <a:p>
            <a:r>
              <a:t>Principal Component Analysis</a:t>
            </a:r>
          </a:p>
        </p:txBody>
      </p:sp>
      <p:pic>
        <p:nvPicPr>
          <p:cNvPr id="226" name="图片 1" descr="图片 1"/>
          <p:cNvPicPr>
            <a:picLocks noChangeAspect="1"/>
          </p:cNvPicPr>
          <p:nvPr/>
        </p:nvPicPr>
        <p:blipFill>
          <a:blip r:embed="rId2">
            <a:extLst/>
          </a:blip>
          <a:stretch>
            <a:fillRect/>
          </a:stretch>
        </p:blipFill>
        <p:spPr>
          <a:xfrm>
            <a:off x="688655" y="1349902"/>
            <a:ext cx="2927900" cy="5059139"/>
          </a:xfrm>
          <a:prstGeom prst="rect">
            <a:avLst/>
          </a:prstGeom>
          <a:ln w="12700">
            <a:miter lim="400000"/>
          </a:ln>
        </p:spPr>
      </p:pic>
      <p:pic>
        <p:nvPicPr>
          <p:cNvPr id="227" name="图片 2" descr="图片 2"/>
          <p:cNvPicPr>
            <a:picLocks noChangeAspect="1"/>
          </p:cNvPicPr>
          <p:nvPr/>
        </p:nvPicPr>
        <p:blipFill>
          <a:blip r:embed="rId3">
            <a:extLst/>
          </a:blip>
          <a:stretch>
            <a:fillRect/>
          </a:stretch>
        </p:blipFill>
        <p:spPr>
          <a:xfrm>
            <a:off x="3828553" y="1349902"/>
            <a:ext cx="2488069" cy="2166468"/>
          </a:xfrm>
          <a:prstGeom prst="rect">
            <a:avLst/>
          </a:prstGeom>
          <a:ln w="12700">
            <a:miter lim="400000"/>
          </a:ln>
        </p:spPr>
      </p:pic>
      <p:pic>
        <p:nvPicPr>
          <p:cNvPr id="228" name="图片 3" descr="图片 3"/>
          <p:cNvPicPr>
            <a:picLocks noChangeAspect="1"/>
          </p:cNvPicPr>
          <p:nvPr/>
        </p:nvPicPr>
        <p:blipFill>
          <a:blip r:embed="rId4">
            <a:extLst/>
          </a:blip>
          <a:stretch>
            <a:fillRect/>
          </a:stretch>
        </p:blipFill>
        <p:spPr>
          <a:xfrm>
            <a:off x="3828553" y="3879470"/>
            <a:ext cx="2488069" cy="2561913"/>
          </a:xfrm>
          <a:prstGeom prst="rect">
            <a:avLst/>
          </a:prstGeom>
          <a:ln w="12700">
            <a:miter lim="400000"/>
          </a:ln>
        </p:spPr>
      </p:pic>
      <p:pic>
        <p:nvPicPr>
          <p:cNvPr id="229" name="图片 4" descr="图片 4"/>
          <p:cNvPicPr>
            <a:picLocks noChangeAspect="1"/>
          </p:cNvPicPr>
          <p:nvPr/>
        </p:nvPicPr>
        <p:blipFill>
          <a:blip r:embed="rId5">
            <a:extLst/>
          </a:blip>
          <a:stretch>
            <a:fillRect/>
          </a:stretch>
        </p:blipFill>
        <p:spPr>
          <a:xfrm>
            <a:off x="6877822" y="1534909"/>
            <a:ext cx="4752977" cy="172402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Rectangle 4"/>
          <p:cNvGrpSpPr/>
          <p:nvPr/>
        </p:nvGrpSpPr>
        <p:grpSpPr>
          <a:xfrm>
            <a:off x="0" y="0"/>
            <a:ext cx="12192000" cy="3429000"/>
            <a:chOff x="0" y="0"/>
            <a:chExt cx="12192000" cy="3429000"/>
          </a:xfrm>
        </p:grpSpPr>
        <p:sp>
          <p:nvSpPr>
            <p:cNvPr id="231" name="Rectangle"/>
            <p:cNvSpPr/>
            <p:nvPr/>
          </p:nvSpPr>
          <p:spPr>
            <a:xfrm>
              <a:off x="0" y="0"/>
              <a:ext cx="12192000" cy="3429000"/>
            </a:xfrm>
            <a:prstGeom prst="rect">
              <a:avLst/>
            </a:pr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232" name="Image Place Holder"/>
            <p:cNvSpPr txBox="1"/>
            <p:nvPr/>
          </p:nvSpPr>
          <p:spPr>
            <a:xfrm>
              <a:off x="0" y="1535429"/>
              <a:ext cx="12192000" cy="3581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262626"/>
                  </a:solidFill>
                  <a:latin typeface="+mj-lt"/>
                  <a:ea typeface="+mj-ea"/>
                  <a:cs typeface="+mj-cs"/>
                  <a:sym typeface="Calibri"/>
                </a:defRPr>
              </a:lvl1pPr>
            </a:lstStyle>
            <a:p>
              <a:r>
                <a:t>Image Place Holder</a:t>
              </a:r>
            </a:p>
          </p:txBody>
        </p:sp>
      </p:grpSp>
      <p:sp>
        <p:nvSpPr>
          <p:cNvPr id="234" name="Rectangle 9"/>
          <p:cNvSpPr/>
          <p:nvPr/>
        </p:nvSpPr>
        <p:spPr>
          <a:xfrm>
            <a:off x="0" y="-3298"/>
            <a:ext cx="12192000" cy="3429005"/>
          </a:xfrm>
          <a:prstGeom prst="rect">
            <a:avLst/>
          </a:prstGeom>
          <a:blipFill>
            <a:blip r:embed="rId2"/>
            <a:stretch>
              <a:fillRect/>
            </a:stretch>
          </a:blip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a:p>
        </p:txBody>
      </p:sp>
      <p:sp>
        <p:nvSpPr>
          <p:cNvPr id="235" name="TextBox 1"/>
          <p:cNvSpPr txBox="1"/>
          <p:nvPr/>
        </p:nvSpPr>
        <p:spPr>
          <a:xfrm>
            <a:off x="1219199" y="136146"/>
            <a:ext cx="4431687" cy="6375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600">
                <a:solidFill>
                  <a:srgbClr val="595959"/>
                </a:solidFill>
                <a:latin typeface="GeosansLight"/>
                <a:ea typeface="GeosansLight"/>
                <a:cs typeface="GeosansLight"/>
                <a:sym typeface="GeosansLight"/>
              </a:defRPr>
            </a:lvl1pPr>
          </a:lstStyle>
          <a:p>
            <a:r>
              <a:t>MODEL SELECTION</a:t>
            </a:r>
          </a:p>
        </p:txBody>
      </p:sp>
      <p:sp>
        <p:nvSpPr>
          <p:cNvPr id="236" name="TextBox 10"/>
          <p:cNvSpPr txBox="1"/>
          <p:nvPr/>
        </p:nvSpPr>
        <p:spPr>
          <a:xfrm>
            <a:off x="4007556" y="5576958"/>
            <a:ext cx="4310269" cy="5232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just">
              <a:defRPr sz="2800" b="1">
                <a:solidFill>
                  <a:srgbClr val="595959"/>
                </a:solidFill>
                <a:latin typeface="Open Sans"/>
                <a:ea typeface="Open Sans"/>
                <a:cs typeface="Open Sans"/>
                <a:sym typeface="Open Sans"/>
              </a:defRPr>
            </a:lvl1pPr>
          </a:lstStyle>
          <a:p>
            <a:r>
              <a:t>MU</a:t>
            </a:r>
            <a:r>
              <a:rPr lang="en-US"/>
              <a:t>L</a:t>
            </a:r>
            <a:r>
              <a:t>TIPLE </a:t>
            </a:r>
            <a:r>
              <a:rPr dirty="0"/>
              <a:t>REGRESSION </a:t>
            </a:r>
          </a:p>
        </p:txBody>
      </p:sp>
      <p:pic>
        <p:nvPicPr>
          <p:cNvPr id="237" name="Picture 15" descr="Picture 15"/>
          <p:cNvPicPr>
            <a:picLocks noChangeAspect="1"/>
          </p:cNvPicPr>
          <p:nvPr/>
        </p:nvPicPr>
        <p:blipFill>
          <a:blip r:embed="rId3">
            <a:extLst/>
          </a:blip>
          <a:stretch>
            <a:fillRect/>
          </a:stretch>
        </p:blipFill>
        <p:spPr>
          <a:xfrm>
            <a:off x="2963672" y="3658430"/>
            <a:ext cx="5948771" cy="182722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extBox 6"/>
          <p:cNvSpPr txBox="1"/>
          <p:nvPr/>
        </p:nvSpPr>
        <p:spPr>
          <a:xfrm>
            <a:off x="5251056" y="576080"/>
            <a:ext cx="3284917" cy="5232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800" b="1">
                <a:solidFill>
                  <a:srgbClr val="262626"/>
                </a:solidFill>
                <a:latin typeface="Open Sans"/>
                <a:ea typeface="Open Sans"/>
                <a:cs typeface="Open Sans"/>
                <a:sym typeface="Open Sans"/>
              </a:defRPr>
            </a:lvl1pPr>
          </a:lstStyle>
          <a:p>
            <a:r>
              <a:t>BASELINE MODEL</a:t>
            </a:r>
          </a:p>
        </p:txBody>
      </p:sp>
      <p:sp>
        <p:nvSpPr>
          <p:cNvPr id="240" name="TextBox 10"/>
          <p:cNvSpPr txBox="1"/>
          <p:nvPr/>
        </p:nvSpPr>
        <p:spPr>
          <a:xfrm>
            <a:off x="4770118" y="2645797"/>
            <a:ext cx="5726205" cy="19583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ctr">
              <a:defRPr>
                <a:latin typeface="+mj-lt"/>
                <a:ea typeface="+mj-ea"/>
                <a:cs typeface="+mj-cs"/>
                <a:sym typeface="Calibri"/>
              </a:defRPr>
            </a:pPr>
            <a:r>
              <a:t>P = 0.25711 - 0.09540 * prin1 + 0.04334 * prin2 + 0.05169 * prin3-0.01171*prin4 </a:t>
            </a:r>
          </a:p>
          <a:p>
            <a:pPr algn="ctr">
              <a:defRPr>
                <a:latin typeface="+mj-lt"/>
                <a:ea typeface="+mj-ea"/>
                <a:cs typeface="+mj-cs"/>
                <a:sym typeface="Calibri"/>
              </a:defRPr>
            </a:pPr>
            <a:r>
              <a:t>- 0.07416 * prin5+0.02338*prin6 -0.02257*prin7+0.02729*prin8-0.01690*prin9-0.00848*prin10</a:t>
            </a:r>
          </a:p>
          <a:p>
            <a:pPr algn="ctr">
              <a:defRPr>
                <a:latin typeface="+mj-lt"/>
                <a:ea typeface="+mj-ea"/>
                <a:cs typeface="+mj-cs"/>
                <a:sym typeface="Calibri"/>
              </a:defRPr>
            </a:pPr>
            <a:r>
              <a:t>-0.03957*prin11-0.02068*prin12 +0.05962*prin13- 0.06793 * prin14</a:t>
            </a:r>
          </a:p>
        </p:txBody>
      </p:sp>
      <p:pic>
        <p:nvPicPr>
          <p:cNvPr id="241" name="Picture 3" descr="Picture 3"/>
          <p:cNvPicPr>
            <a:picLocks noChangeAspect="1"/>
          </p:cNvPicPr>
          <p:nvPr/>
        </p:nvPicPr>
        <p:blipFill>
          <a:blip r:embed="rId2">
            <a:extLst/>
          </a:blip>
          <a:stretch>
            <a:fillRect/>
          </a:stretch>
        </p:blipFill>
        <p:spPr>
          <a:xfrm>
            <a:off x="194682" y="336846"/>
            <a:ext cx="4057413" cy="5458641"/>
          </a:xfrm>
          <a:prstGeom prst="rect">
            <a:avLst/>
          </a:prstGeom>
          <a:ln w="12700">
            <a:miter lim="400000"/>
          </a:ln>
        </p:spPr>
      </p:pic>
      <p:sp>
        <p:nvSpPr>
          <p:cNvPr id="242" name="TextBox 8"/>
          <p:cNvSpPr txBox="1"/>
          <p:nvPr/>
        </p:nvSpPr>
        <p:spPr>
          <a:xfrm>
            <a:off x="4495798" y="662848"/>
            <a:ext cx="4350535" cy="16154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solidFill>
                  <a:srgbClr val="404040"/>
                </a:solidFill>
                <a:latin typeface="Open Sans"/>
                <a:ea typeface="Open Sans"/>
                <a:cs typeface="Open Sans"/>
                <a:sym typeface="Open Sans"/>
              </a:defRPr>
            </a:pPr>
            <a:endParaRPr/>
          </a:p>
          <a:p>
            <a:pPr>
              <a:defRPr sz="1400">
                <a:solidFill>
                  <a:srgbClr val="404040"/>
                </a:solidFill>
                <a:latin typeface="Open Sans"/>
                <a:ea typeface="Open Sans"/>
                <a:cs typeface="Open Sans"/>
                <a:sym typeface="Open Sans"/>
              </a:defRPr>
            </a:pPr>
            <a:endParaRPr/>
          </a:p>
          <a:p>
            <a:pPr>
              <a:defRPr sz="1400">
                <a:solidFill>
                  <a:srgbClr val="404040"/>
                </a:solidFill>
                <a:latin typeface="Open Sans"/>
                <a:ea typeface="Open Sans"/>
                <a:cs typeface="Open Sans"/>
                <a:sym typeface="Open Sans"/>
              </a:defRPr>
            </a:pPr>
            <a:endParaRPr/>
          </a:p>
          <a:p>
            <a:pPr>
              <a:defRPr sz="1400">
                <a:solidFill>
                  <a:srgbClr val="404040"/>
                </a:solidFill>
                <a:latin typeface="Open Sans"/>
                <a:ea typeface="Open Sans"/>
                <a:cs typeface="Open Sans"/>
                <a:sym typeface="Open Sans"/>
              </a:defRPr>
            </a:pPr>
            <a:r>
              <a:t>  Cp criterion</a:t>
            </a:r>
          </a:p>
          <a:p>
            <a:pPr>
              <a:defRPr sz="1400">
                <a:solidFill>
                  <a:srgbClr val="404040"/>
                </a:solidFill>
                <a:latin typeface="Open Sans"/>
                <a:ea typeface="Open Sans"/>
                <a:cs typeface="Open Sans"/>
                <a:sym typeface="Open Sans"/>
              </a:defRPr>
            </a:pPr>
            <a:endParaRPr/>
          </a:p>
          <a:p>
            <a:pPr>
              <a:defRPr sz="1400">
                <a:solidFill>
                  <a:srgbClr val="404040"/>
                </a:solidFill>
                <a:latin typeface="Open Sans"/>
                <a:ea typeface="Open Sans"/>
                <a:cs typeface="Open Sans"/>
                <a:sym typeface="Open Sans"/>
              </a:defRPr>
            </a:pPr>
            <a:r>
              <a:t>                  </a:t>
            </a:r>
            <a:r>
              <a:rPr sz="2900" b="1"/>
              <a:t> Model</a:t>
            </a:r>
            <a:r>
              <a:t>：</a:t>
            </a:r>
          </a:p>
        </p:txBody>
      </p:sp>
      <p:sp>
        <p:nvSpPr>
          <p:cNvPr id="243" name="Line"/>
          <p:cNvSpPr/>
          <p:nvPr/>
        </p:nvSpPr>
        <p:spPr>
          <a:xfrm>
            <a:off x="3124200" y="1597568"/>
            <a:ext cx="1095027" cy="2"/>
          </a:xfrm>
          <a:prstGeom prst="line">
            <a:avLst/>
          </a:prstGeom>
          <a:ln w="25400">
            <a:solidFill>
              <a:schemeClr val="accent1"/>
            </a:solidFill>
          </a:ln>
        </p:spPr>
        <p:txBody>
          <a:bodyPr lIns="45718" tIns="45718" rIns="45718" bIns="45718"/>
          <a:lstStyle/>
          <a:p>
            <a:endParaRPr/>
          </a:p>
        </p:txBody>
      </p:sp>
      <p:sp>
        <p:nvSpPr>
          <p:cNvPr id="244" name="The Model  F statistic is significant (&lt;0.0001), indicating that the model accounts for a significant portion of variation in the data."/>
          <p:cNvSpPr txBox="1"/>
          <p:nvPr/>
        </p:nvSpPr>
        <p:spPr>
          <a:xfrm>
            <a:off x="4846937" y="4780281"/>
            <a:ext cx="6500500" cy="9296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r>
              <a:t>The Model  F statistic is significant (&lt;0.0001), indicating that the model accounts for a significant portion of variation in the data.</a:t>
            </a:r>
          </a:p>
        </p:txBody>
      </p:sp>
    </p:spTree>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extBox 6"/>
          <p:cNvSpPr txBox="1"/>
          <p:nvPr/>
        </p:nvSpPr>
        <p:spPr>
          <a:xfrm>
            <a:off x="5251057" y="576080"/>
            <a:ext cx="3284918" cy="5232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800" b="1">
                <a:solidFill>
                  <a:srgbClr val="262626"/>
                </a:solidFill>
                <a:latin typeface="Open Sans"/>
                <a:ea typeface="Open Sans"/>
                <a:cs typeface="Open Sans"/>
                <a:sym typeface="Open Sans"/>
              </a:defRPr>
            </a:lvl1pPr>
          </a:lstStyle>
          <a:p>
            <a:r>
              <a:t>BASELINE MODEL</a:t>
            </a:r>
          </a:p>
        </p:txBody>
      </p:sp>
      <p:sp>
        <p:nvSpPr>
          <p:cNvPr id="247" name="TextBox 8"/>
          <p:cNvSpPr txBox="1"/>
          <p:nvPr/>
        </p:nvSpPr>
        <p:spPr>
          <a:xfrm>
            <a:off x="5719069" y="2633980"/>
            <a:ext cx="4350535" cy="15900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solidFill>
                  <a:srgbClr val="404040"/>
                </a:solidFill>
                <a:latin typeface="Open Sans"/>
                <a:ea typeface="Open Sans"/>
                <a:cs typeface="Open Sans"/>
                <a:sym typeface="Open Sans"/>
              </a:defRPr>
            </a:pPr>
            <a:r>
              <a:t>From the result we get the model formula and apply it to the test model  to detect the accuracy</a:t>
            </a:r>
          </a:p>
          <a:p>
            <a:pPr>
              <a:defRPr>
                <a:latin typeface="+mj-lt"/>
                <a:ea typeface="+mj-ea"/>
                <a:cs typeface="+mj-cs"/>
                <a:sym typeface="Calibri"/>
              </a:defRPr>
            </a:pPr>
            <a:r>
              <a:t>class_new = 1 and  class_pred=0        83</a:t>
            </a:r>
          </a:p>
          <a:p>
            <a:pPr>
              <a:defRPr>
                <a:latin typeface="+mj-lt"/>
                <a:ea typeface="+mj-ea"/>
                <a:cs typeface="+mj-cs"/>
                <a:sym typeface="Calibri"/>
              </a:defRPr>
            </a:pPr>
            <a:r>
              <a:t>class_new=1                                          492 </a:t>
            </a:r>
          </a:p>
          <a:p>
            <a:pPr>
              <a:defRPr>
                <a:latin typeface="+mj-lt"/>
                <a:ea typeface="+mj-ea"/>
                <a:cs typeface="+mj-cs"/>
                <a:sym typeface="Calibri"/>
              </a:defRPr>
            </a:pPr>
            <a:r>
              <a:t>accuracy : 83.13%</a:t>
            </a:r>
          </a:p>
        </p:txBody>
      </p:sp>
      <p:pic>
        <p:nvPicPr>
          <p:cNvPr id="248" name="Picture 11" descr="Picture 11"/>
          <p:cNvPicPr>
            <a:picLocks noChangeAspect="1"/>
          </p:cNvPicPr>
          <p:nvPr/>
        </p:nvPicPr>
        <p:blipFill>
          <a:blip r:embed="rId2">
            <a:extLst/>
          </a:blip>
          <a:stretch>
            <a:fillRect/>
          </a:stretch>
        </p:blipFill>
        <p:spPr>
          <a:xfrm>
            <a:off x="397768" y="1478754"/>
            <a:ext cx="5130951" cy="3314686"/>
          </a:xfrm>
          <a:prstGeom prst="rect">
            <a:avLst/>
          </a:prstGeom>
          <a:ln w="12700">
            <a:miter lim="400000"/>
          </a:ln>
        </p:spPr>
      </p:pic>
      <p:pic>
        <p:nvPicPr>
          <p:cNvPr id="249" name="Picture 2" descr="Picture 2"/>
          <p:cNvPicPr>
            <a:picLocks noChangeAspect="1"/>
          </p:cNvPicPr>
          <p:nvPr/>
        </p:nvPicPr>
        <p:blipFill>
          <a:blip r:embed="rId3">
            <a:extLst/>
          </a:blip>
          <a:stretch>
            <a:fillRect/>
          </a:stretch>
        </p:blipFill>
        <p:spPr>
          <a:xfrm>
            <a:off x="8577580" y="1557656"/>
            <a:ext cx="2185027" cy="617989"/>
          </a:xfrm>
          <a:prstGeom prst="rect">
            <a:avLst/>
          </a:prstGeom>
          <a:ln w="12700">
            <a:miter lim="400000"/>
          </a:ln>
        </p:spPr>
      </p:pic>
      <p:pic>
        <p:nvPicPr>
          <p:cNvPr id="250" name="Picture 5" descr="Picture 5"/>
          <p:cNvPicPr>
            <a:picLocks noChangeAspect="1"/>
          </p:cNvPicPr>
          <p:nvPr/>
        </p:nvPicPr>
        <p:blipFill>
          <a:blip r:embed="rId4">
            <a:extLst/>
          </a:blip>
          <a:stretch>
            <a:fillRect/>
          </a:stretch>
        </p:blipFill>
        <p:spPr>
          <a:xfrm>
            <a:off x="5677072" y="1557656"/>
            <a:ext cx="2220176" cy="617989"/>
          </a:xfrm>
          <a:prstGeom prst="rect">
            <a:avLst/>
          </a:prstGeom>
          <a:ln w="12700">
            <a:miter lim="400000"/>
          </a:ln>
        </p:spPr>
      </p:pic>
      <p:sp>
        <p:nvSpPr>
          <p:cNvPr id="251" name="Oval 9"/>
          <p:cNvSpPr/>
          <p:nvPr/>
        </p:nvSpPr>
        <p:spPr>
          <a:xfrm>
            <a:off x="10285423" y="4193564"/>
            <a:ext cx="1167717" cy="1167717"/>
          </a:xfrm>
          <a:prstGeom prst="ellipse">
            <a:avLst/>
          </a:prstGeom>
          <a:ln w="6350">
            <a:solidFill>
              <a:srgbClr val="A6A6A6"/>
            </a:solidFill>
            <a:miter/>
          </a:ln>
        </p:spPr>
        <p:txBody>
          <a:bodyPr lIns="45718" tIns="45718" rIns="45718" bIns="45718" anchor="ctr"/>
          <a:lstStyle/>
          <a:p>
            <a:pPr algn="ctr">
              <a:defRPr>
                <a:solidFill>
                  <a:srgbClr val="FFFFFF"/>
                </a:solidFill>
                <a:latin typeface="+mj-lt"/>
                <a:ea typeface="+mj-ea"/>
                <a:cs typeface="+mj-cs"/>
                <a:sym typeface="Calibri"/>
              </a:defRPr>
            </a:pPr>
            <a:endParaRPr/>
          </a:p>
        </p:txBody>
      </p:sp>
      <p:sp>
        <p:nvSpPr>
          <p:cNvPr id="252" name="Arc 13"/>
          <p:cNvSpPr/>
          <p:nvPr/>
        </p:nvSpPr>
        <p:spPr>
          <a:xfrm>
            <a:off x="10098092" y="4006442"/>
            <a:ext cx="1545673" cy="1545577"/>
          </a:xfrm>
          <a:custGeom>
            <a:avLst/>
            <a:gdLst/>
            <a:ahLst/>
            <a:cxnLst>
              <a:cxn ang="0">
                <a:pos x="wd2" y="hd2"/>
              </a:cxn>
              <a:cxn ang="5400000">
                <a:pos x="wd2" y="hd2"/>
              </a:cxn>
              <a:cxn ang="10800000">
                <a:pos x="wd2" y="hd2"/>
              </a:cxn>
              <a:cxn ang="16200000">
                <a:pos x="wd2" y="hd2"/>
              </a:cxn>
            </a:cxnLst>
            <a:rect l="0" t="0" r="r" b="b"/>
            <a:pathLst>
              <a:path w="18988" h="20175" extrusionOk="0">
                <a:moveTo>
                  <a:pt x="18179" y="6018"/>
                </a:moveTo>
                <a:cubicBezTo>
                  <a:pt x="20294" y="11115"/>
                  <a:pt x="18120" y="17068"/>
                  <a:pt x="13323" y="19315"/>
                </a:cubicBezTo>
                <a:cubicBezTo>
                  <a:pt x="8526" y="21562"/>
                  <a:pt x="2923" y="19252"/>
                  <a:pt x="809" y="14155"/>
                </a:cubicBezTo>
                <a:cubicBezTo>
                  <a:pt x="-1306" y="9058"/>
                  <a:pt x="868" y="3104"/>
                  <a:pt x="5665" y="857"/>
                </a:cubicBezTo>
                <a:cubicBezTo>
                  <a:pt x="6955" y="253"/>
                  <a:pt x="8354" y="-38"/>
                  <a:pt x="9763" y="4"/>
                </a:cubicBezTo>
              </a:path>
            </a:pathLst>
          </a:custGeom>
          <a:ln w="76200">
            <a:solidFill>
              <a:schemeClr val="accent4"/>
            </a:solidFill>
            <a:miter/>
          </a:ln>
        </p:spPr>
        <p:txBody>
          <a:bodyPr lIns="45718" tIns="45718" rIns="45718" bIns="45718" anchor="ctr"/>
          <a:lstStyle/>
          <a:p>
            <a:pPr algn="ctr">
              <a:defRPr>
                <a:latin typeface="+mj-lt"/>
                <a:ea typeface="+mj-ea"/>
                <a:cs typeface="+mj-cs"/>
                <a:sym typeface="Calibri"/>
              </a:defRPr>
            </a:pPr>
            <a:endParaRPr/>
          </a:p>
        </p:txBody>
      </p:sp>
      <p:sp>
        <p:nvSpPr>
          <p:cNvPr id="253" name="TextBox 14"/>
          <p:cNvSpPr txBox="1"/>
          <p:nvPr/>
        </p:nvSpPr>
        <p:spPr>
          <a:xfrm>
            <a:off x="10349948" y="4546586"/>
            <a:ext cx="1137899" cy="4597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400">
                <a:solidFill>
                  <a:srgbClr val="595959"/>
                </a:solidFill>
                <a:latin typeface="GeosansLight"/>
                <a:ea typeface="GeosansLight"/>
                <a:cs typeface="GeosansLight"/>
                <a:sym typeface="GeosansLight"/>
              </a:defRPr>
            </a:lvl1pPr>
          </a:lstStyle>
          <a:p>
            <a:r>
              <a:t>83.13%</a:t>
            </a:r>
          </a:p>
        </p:txBody>
      </p:sp>
    </p:spTree>
  </p:cSld>
  <p:clrMapOvr>
    <a:masterClrMapping/>
  </p:clrMapOvr>
  <mc:AlternateContent xmlns:mc="http://schemas.openxmlformats.org/markup-compatibility/2006" xmlns:p14="http://schemas.microsoft.com/office/powerpoint/2010/main">
    <mc:Choice Requires="p14">
      <p:transition spd="slow" p14:dur="120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TextBox 1"/>
          <p:cNvSpPr txBox="1"/>
          <p:nvPr/>
        </p:nvSpPr>
        <p:spPr>
          <a:xfrm>
            <a:off x="606305" y="210979"/>
            <a:ext cx="4380787" cy="6375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600">
                <a:solidFill>
                  <a:srgbClr val="595959"/>
                </a:solidFill>
                <a:latin typeface="GeosansLight"/>
                <a:ea typeface="GeosansLight"/>
                <a:cs typeface="GeosansLight"/>
                <a:sym typeface="GeosansLight"/>
              </a:defRPr>
            </a:lvl1pPr>
          </a:lstStyle>
          <a:p>
            <a:r>
              <a:t>MODEL DIAGNOSIS</a:t>
            </a:r>
          </a:p>
        </p:txBody>
      </p:sp>
      <p:grpSp>
        <p:nvGrpSpPr>
          <p:cNvPr id="258" name="Group 35"/>
          <p:cNvGrpSpPr/>
          <p:nvPr/>
        </p:nvGrpSpPr>
        <p:grpSpPr>
          <a:xfrm>
            <a:off x="590031" y="1940011"/>
            <a:ext cx="3521277" cy="1018323"/>
            <a:chOff x="0" y="0"/>
            <a:chExt cx="3521276" cy="1018322"/>
          </a:xfrm>
        </p:grpSpPr>
        <p:sp>
          <p:nvSpPr>
            <p:cNvPr id="256" name="Oval 12"/>
            <p:cNvSpPr/>
            <p:nvPr/>
          </p:nvSpPr>
          <p:spPr>
            <a:xfrm>
              <a:off x="0" y="0"/>
              <a:ext cx="926759" cy="926758"/>
            </a:xfrm>
            <a:prstGeom prst="ellipse">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2F2F2"/>
                  </a:solidFill>
                  <a:latin typeface="+mj-lt"/>
                  <a:ea typeface="+mj-ea"/>
                  <a:cs typeface="+mj-cs"/>
                  <a:sym typeface="Calibri"/>
                </a:defRPr>
              </a:pPr>
              <a:endParaRPr/>
            </a:p>
          </p:txBody>
        </p:sp>
        <p:sp>
          <p:nvSpPr>
            <p:cNvPr id="257" name="Rectangle 13"/>
            <p:cNvSpPr txBox="1"/>
            <p:nvPr/>
          </p:nvSpPr>
          <p:spPr>
            <a:xfrm>
              <a:off x="1090730" y="190286"/>
              <a:ext cx="2430547" cy="8280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defRPr sz="2400" b="1">
                  <a:solidFill>
                    <a:srgbClr val="595959"/>
                  </a:solidFill>
                  <a:latin typeface="Open Sans"/>
                  <a:ea typeface="Open Sans"/>
                  <a:cs typeface="Open Sans"/>
                  <a:sym typeface="Open Sans"/>
                </a:defRPr>
              </a:lvl1pPr>
            </a:lstStyle>
            <a:p>
              <a:r>
                <a:t>Residual Analysis </a:t>
              </a:r>
            </a:p>
          </p:txBody>
        </p:sp>
      </p:grpSp>
      <p:sp>
        <p:nvSpPr>
          <p:cNvPr id="259" name="Oval 14"/>
          <p:cNvSpPr/>
          <p:nvPr/>
        </p:nvSpPr>
        <p:spPr>
          <a:xfrm>
            <a:off x="606305" y="4381863"/>
            <a:ext cx="1004626" cy="1004627"/>
          </a:xfrm>
          <a:prstGeom prst="ellipse">
            <a:avLst/>
          </a:prstGeom>
          <a:solidFill>
            <a:schemeClr val="accent2"/>
          </a:solidFill>
          <a:ln w="12700">
            <a:miter lim="400000"/>
          </a:ln>
        </p:spPr>
        <p:txBody>
          <a:bodyPr lIns="45718" tIns="45718" rIns="45718" bIns="45718" anchor="ctr"/>
          <a:lstStyle/>
          <a:p>
            <a:pPr algn="ctr">
              <a:defRPr>
                <a:solidFill>
                  <a:srgbClr val="F2F2F2"/>
                </a:solidFill>
                <a:latin typeface="+mj-lt"/>
                <a:ea typeface="+mj-ea"/>
                <a:cs typeface="+mj-cs"/>
                <a:sym typeface="Calibri"/>
              </a:defRPr>
            </a:pPr>
            <a:endParaRPr/>
          </a:p>
        </p:txBody>
      </p:sp>
      <p:sp>
        <p:nvSpPr>
          <p:cNvPr id="260" name="Rectangle 22"/>
          <p:cNvSpPr/>
          <p:nvPr/>
        </p:nvSpPr>
        <p:spPr>
          <a:xfrm>
            <a:off x="6180278" y="1492732"/>
            <a:ext cx="5269720" cy="2224499"/>
          </a:xfrm>
          <a:prstGeom prst="rect">
            <a:avLst/>
          </a:prstGeom>
          <a:solidFill>
            <a:schemeClr val="accent2"/>
          </a:solidFill>
          <a:ln w="12700">
            <a:miter lim="400000"/>
          </a:ln>
        </p:spPr>
        <p:txBody>
          <a:bodyPr lIns="45718" tIns="45718" rIns="45718" bIns="45718" anchor="ctr"/>
          <a:lstStyle/>
          <a:p>
            <a:pPr>
              <a:defRPr sz="1000">
                <a:solidFill>
                  <a:srgbClr val="FFFFFF"/>
                </a:solidFill>
                <a:latin typeface="Open Sans"/>
                <a:ea typeface="Open Sans"/>
                <a:cs typeface="Open Sans"/>
                <a:sym typeface="Open Sans"/>
              </a:defRPr>
            </a:pPr>
            <a:endParaRPr/>
          </a:p>
        </p:txBody>
      </p:sp>
      <p:sp>
        <p:nvSpPr>
          <p:cNvPr id="261" name="Rectangle 23"/>
          <p:cNvSpPr/>
          <p:nvPr/>
        </p:nvSpPr>
        <p:spPr>
          <a:xfrm>
            <a:off x="6180278" y="3860000"/>
            <a:ext cx="5269720" cy="2386866"/>
          </a:xfrm>
          <a:prstGeom prst="rect">
            <a:avLst/>
          </a:prstGeom>
          <a:solidFill>
            <a:srgbClr val="404040"/>
          </a:solidFill>
          <a:ln w="12700">
            <a:miter lim="400000"/>
          </a:ln>
        </p:spPr>
        <p:txBody>
          <a:bodyPr lIns="45718" tIns="45718" rIns="45718" bIns="45718" anchor="ctr"/>
          <a:lstStyle/>
          <a:p>
            <a:pPr>
              <a:defRPr sz="1000">
                <a:solidFill>
                  <a:srgbClr val="FFFFFF"/>
                </a:solidFill>
                <a:latin typeface="Open Sans"/>
                <a:ea typeface="Open Sans"/>
                <a:cs typeface="Open Sans"/>
                <a:sym typeface="Open Sans"/>
              </a:defRPr>
            </a:pPr>
            <a:endParaRPr/>
          </a:p>
        </p:txBody>
      </p:sp>
      <p:sp>
        <p:nvSpPr>
          <p:cNvPr id="262" name="TextBox 9"/>
          <p:cNvSpPr txBox="1"/>
          <p:nvPr/>
        </p:nvSpPr>
        <p:spPr>
          <a:xfrm>
            <a:off x="1781804" y="4702762"/>
            <a:ext cx="5135885" cy="4978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800">
                <a:latin typeface="+mj-lt"/>
                <a:ea typeface="+mj-ea"/>
                <a:cs typeface="+mj-cs"/>
                <a:sym typeface="Calibri"/>
              </a:defRPr>
            </a:lvl1pPr>
          </a:lstStyle>
          <a:p>
            <a:r>
              <a:t>Influential Observations</a:t>
            </a:r>
          </a:p>
        </p:txBody>
      </p:sp>
      <p:pic>
        <p:nvPicPr>
          <p:cNvPr id="263" name="Picture 10" descr="Picture 10"/>
          <p:cNvPicPr>
            <a:picLocks noChangeAspect="1"/>
          </p:cNvPicPr>
          <p:nvPr/>
        </p:nvPicPr>
        <p:blipFill>
          <a:blip r:embed="rId2">
            <a:extLst/>
          </a:blip>
          <a:stretch>
            <a:fillRect/>
          </a:stretch>
        </p:blipFill>
        <p:spPr>
          <a:xfrm>
            <a:off x="6351154" y="4001927"/>
            <a:ext cx="4927966" cy="2103011"/>
          </a:xfrm>
          <a:prstGeom prst="rect">
            <a:avLst/>
          </a:prstGeom>
          <a:ln w="12700">
            <a:miter lim="400000"/>
          </a:ln>
        </p:spPr>
      </p:pic>
      <p:pic>
        <p:nvPicPr>
          <p:cNvPr id="264" name="Picture 16" descr="Picture 16"/>
          <p:cNvPicPr>
            <a:picLocks noChangeAspect="1"/>
          </p:cNvPicPr>
          <p:nvPr/>
        </p:nvPicPr>
        <p:blipFill>
          <a:blip r:embed="rId3">
            <a:extLst/>
          </a:blip>
          <a:stretch>
            <a:fillRect/>
          </a:stretch>
        </p:blipFill>
        <p:spPr>
          <a:xfrm>
            <a:off x="6351154" y="1622481"/>
            <a:ext cx="4932682" cy="196499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extBox 12"/>
          <p:cNvSpPr txBox="1"/>
          <p:nvPr/>
        </p:nvSpPr>
        <p:spPr>
          <a:xfrm>
            <a:off x="323351" y="336872"/>
            <a:ext cx="7309902" cy="5740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b="1">
                <a:solidFill>
                  <a:srgbClr val="595959"/>
                </a:solidFill>
                <a:latin typeface="Open Sans"/>
                <a:ea typeface="Open Sans"/>
                <a:cs typeface="Open Sans"/>
                <a:sym typeface="Open Sans"/>
              </a:defRPr>
            </a:lvl1pPr>
          </a:lstStyle>
          <a:p>
            <a:r>
              <a:t>Residual Analysis Result</a:t>
            </a:r>
          </a:p>
        </p:txBody>
      </p:sp>
      <p:pic>
        <p:nvPicPr>
          <p:cNvPr id="267" name="Picture 6" descr="Picture 6"/>
          <p:cNvPicPr>
            <a:picLocks noChangeAspect="1"/>
          </p:cNvPicPr>
          <p:nvPr/>
        </p:nvPicPr>
        <p:blipFill>
          <a:blip r:embed="rId2">
            <a:extLst/>
          </a:blip>
          <a:stretch>
            <a:fillRect/>
          </a:stretch>
        </p:blipFill>
        <p:spPr>
          <a:xfrm>
            <a:off x="0" y="3098800"/>
            <a:ext cx="3805495" cy="3759200"/>
          </a:xfrm>
          <a:prstGeom prst="rect">
            <a:avLst/>
          </a:prstGeom>
          <a:ln w="12700">
            <a:miter lim="400000"/>
          </a:ln>
        </p:spPr>
      </p:pic>
      <p:pic>
        <p:nvPicPr>
          <p:cNvPr id="268" name="Picture 7" descr="Picture 7"/>
          <p:cNvPicPr>
            <a:picLocks noChangeAspect="1"/>
          </p:cNvPicPr>
          <p:nvPr/>
        </p:nvPicPr>
        <p:blipFill>
          <a:blip r:embed="rId3">
            <a:extLst/>
          </a:blip>
          <a:stretch>
            <a:fillRect/>
          </a:stretch>
        </p:blipFill>
        <p:spPr>
          <a:xfrm>
            <a:off x="3805494" y="1453638"/>
            <a:ext cx="4682948" cy="3535170"/>
          </a:xfrm>
          <a:prstGeom prst="rect">
            <a:avLst/>
          </a:prstGeom>
          <a:ln w="12700">
            <a:miter lim="400000"/>
          </a:ln>
        </p:spPr>
      </p:pic>
      <p:pic>
        <p:nvPicPr>
          <p:cNvPr id="269" name="Picture 17" descr="Picture 17"/>
          <p:cNvPicPr>
            <a:picLocks noChangeAspect="1"/>
          </p:cNvPicPr>
          <p:nvPr/>
        </p:nvPicPr>
        <p:blipFill>
          <a:blip r:embed="rId4">
            <a:extLst/>
          </a:blip>
          <a:stretch>
            <a:fillRect/>
          </a:stretch>
        </p:blipFill>
        <p:spPr>
          <a:xfrm>
            <a:off x="8019494" y="18383"/>
            <a:ext cx="4177834" cy="330393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extBox 1"/>
          <p:cNvSpPr txBox="1"/>
          <p:nvPr/>
        </p:nvSpPr>
        <p:spPr>
          <a:xfrm>
            <a:off x="575732" y="470706"/>
            <a:ext cx="4780392" cy="6375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600">
                <a:solidFill>
                  <a:srgbClr val="595959"/>
                </a:solidFill>
                <a:latin typeface="GeosansLight"/>
                <a:ea typeface="GeosansLight"/>
                <a:cs typeface="GeosansLight"/>
                <a:sym typeface="GeosansLight"/>
              </a:defRPr>
            </a:lvl1pPr>
          </a:lstStyle>
          <a:p>
            <a:r>
              <a:t>Influential Observation </a:t>
            </a:r>
          </a:p>
        </p:txBody>
      </p:sp>
      <p:pic>
        <p:nvPicPr>
          <p:cNvPr id="272" name="Picture 2" descr="Picture 2"/>
          <p:cNvPicPr>
            <a:picLocks noChangeAspect="1"/>
          </p:cNvPicPr>
          <p:nvPr/>
        </p:nvPicPr>
        <p:blipFill>
          <a:blip r:embed="rId2">
            <a:extLst/>
          </a:blip>
          <a:stretch>
            <a:fillRect/>
          </a:stretch>
        </p:blipFill>
        <p:spPr>
          <a:xfrm>
            <a:off x="575732" y="1569154"/>
            <a:ext cx="6468537" cy="4963089"/>
          </a:xfrm>
          <a:prstGeom prst="rect">
            <a:avLst/>
          </a:prstGeom>
          <a:ln w="12700">
            <a:miter lim="400000"/>
          </a:ln>
        </p:spPr>
      </p:pic>
      <p:sp>
        <p:nvSpPr>
          <p:cNvPr id="273" name="Straight Connector 10"/>
          <p:cNvSpPr/>
          <p:nvPr/>
        </p:nvSpPr>
        <p:spPr>
          <a:xfrm>
            <a:off x="7373770" y="2075238"/>
            <a:ext cx="4272408" cy="3"/>
          </a:xfrm>
          <a:prstGeom prst="line">
            <a:avLst/>
          </a:prstGeom>
          <a:ln w="25400">
            <a:solidFill>
              <a:schemeClr val="accent4"/>
            </a:solidFill>
            <a:miter/>
            <a:tailEnd type="oval"/>
          </a:ln>
        </p:spPr>
        <p:txBody>
          <a:bodyPr lIns="45718" tIns="45718" rIns="45718" bIns="45718"/>
          <a:lstStyle/>
          <a:p>
            <a:endParaRPr/>
          </a:p>
        </p:txBody>
      </p:sp>
      <p:sp>
        <p:nvSpPr>
          <p:cNvPr id="274" name="Straight Connector 15"/>
          <p:cNvSpPr/>
          <p:nvPr/>
        </p:nvSpPr>
        <p:spPr>
          <a:xfrm>
            <a:off x="7689559" y="2596843"/>
            <a:ext cx="3449451" cy="3"/>
          </a:xfrm>
          <a:prstGeom prst="line">
            <a:avLst/>
          </a:prstGeom>
          <a:ln w="25400">
            <a:solidFill>
              <a:schemeClr val="accent2"/>
            </a:solidFill>
            <a:miter/>
            <a:tailEnd type="oval"/>
          </a:ln>
        </p:spPr>
        <p:txBody>
          <a:bodyPr lIns="45718" tIns="45718" rIns="45718" bIns="45718"/>
          <a:lstStyle/>
          <a:p>
            <a:endParaRPr/>
          </a:p>
        </p:txBody>
      </p:sp>
      <p:sp>
        <p:nvSpPr>
          <p:cNvPr id="275" name="Straight Connector 19"/>
          <p:cNvSpPr/>
          <p:nvPr/>
        </p:nvSpPr>
        <p:spPr>
          <a:xfrm>
            <a:off x="7373770" y="3380268"/>
            <a:ext cx="3906646" cy="3"/>
          </a:xfrm>
          <a:prstGeom prst="line">
            <a:avLst/>
          </a:prstGeom>
          <a:ln w="25400">
            <a:solidFill>
              <a:schemeClr val="accent1"/>
            </a:solidFill>
            <a:miter/>
            <a:tailEnd type="oval"/>
          </a:ln>
        </p:spPr>
        <p:txBody>
          <a:bodyPr lIns="45718" tIns="45718" rIns="45718" bIns="45718"/>
          <a:lstStyle/>
          <a:p>
            <a:endParaRPr/>
          </a:p>
        </p:txBody>
      </p:sp>
      <p:sp>
        <p:nvSpPr>
          <p:cNvPr id="276" name="TextBox 20"/>
          <p:cNvSpPr txBox="1"/>
          <p:nvPr/>
        </p:nvSpPr>
        <p:spPr>
          <a:xfrm>
            <a:off x="6196845" y="2987779"/>
            <a:ext cx="915622" cy="2438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000">
                <a:solidFill>
                  <a:srgbClr val="404040"/>
                </a:solidFill>
                <a:latin typeface="Open Sans"/>
                <a:ea typeface="Open Sans"/>
                <a:cs typeface="Open Sans"/>
                <a:sym typeface="Open Sans"/>
              </a:defRPr>
            </a:lvl1pPr>
          </a:lstStyle>
          <a:p>
            <a:r>
              <a:t>WEB DESIGN</a:t>
            </a:r>
          </a:p>
        </p:txBody>
      </p:sp>
      <p:sp>
        <p:nvSpPr>
          <p:cNvPr id="277" name="Straight Connector 23"/>
          <p:cNvSpPr/>
          <p:nvPr/>
        </p:nvSpPr>
        <p:spPr>
          <a:xfrm>
            <a:off x="7296567" y="4084789"/>
            <a:ext cx="4272408" cy="3"/>
          </a:xfrm>
          <a:prstGeom prst="line">
            <a:avLst/>
          </a:prstGeom>
          <a:ln w="25400">
            <a:solidFill>
              <a:schemeClr val="accent4"/>
            </a:solidFill>
            <a:miter/>
            <a:tailEnd type="oval"/>
          </a:ln>
        </p:spPr>
        <p:txBody>
          <a:bodyPr lIns="45718" tIns="45718" rIns="45718" bIns="45718"/>
          <a:lstStyle/>
          <a:p>
            <a:endParaRPr/>
          </a:p>
        </p:txBody>
      </p:sp>
      <p:pic>
        <p:nvPicPr>
          <p:cNvPr id="278" name="Picture 27" descr="Picture 27"/>
          <p:cNvPicPr>
            <a:picLocks noChangeAspect="1"/>
          </p:cNvPicPr>
          <p:nvPr/>
        </p:nvPicPr>
        <p:blipFill>
          <a:blip r:embed="rId3">
            <a:extLst/>
          </a:blip>
          <a:stretch>
            <a:fillRect/>
          </a:stretch>
        </p:blipFill>
        <p:spPr>
          <a:xfrm>
            <a:off x="796823" y="1827064"/>
            <a:ext cx="6026357" cy="310641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extBox 26"/>
          <p:cNvSpPr txBox="1"/>
          <p:nvPr/>
        </p:nvSpPr>
        <p:spPr>
          <a:xfrm>
            <a:off x="2066499" y="4325032"/>
            <a:ext cx="2971802" cy="10058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just">
              <a:defRPr sz="1000">
                <a:solidFill>
                  <a:srgbClr val="595959"/>
                </a:solidFill>
                <a:latin typeface="Open Sans"/>
                <a:ea typeface="Open Sans"/>
                <a:cs typeface="Open Sans"/>
                <a:sym typeface="Open Sans"/>
              </a:defRPr>
            </a:pPr>
            <a:r>
              <a:t>Lid est laborum dolo rumes fugats untras. Etharums ser quidem rerum facilis dolores nemis omnis fugats vitaes nemo minima rerums unsers sadips amets.. </a:t>
            </a:r>
          </a:p>
          <a:p>
            <a:pPr algn="just">
              <a:defRPr sz="1000">
                <a:solidFill>
                  <a:srgbClr val="595959"/>
                </a:solidFill>
                <a:latin typeface="Open Sans"/>
                <a:ea typeface="Open Sans"/>
                <a:cs typeface="Open Sans"/>
                <a:sym typeface="Open Sans"/>
              </a:defRPr>
            </a:pPr>
            <a:r>
              <a:t>Sed ut perspiciatis unde omnis iste natus error sit voluptatem.</a:t>
            </a:r>
          </a:p>
        </p:txBody>
      </p:sp>
      <p:sp>
        <p:nvSpPr>
          <p:cNvPr id="281" name="Rectangle 27"/>
          <p:cNvSpPr/>
          <p:nvPr/>
        </p:nvSpPr>
        <p:spPr>
          <a:xfrm>
            <a:off x="3414169" y="5636319"/>
            <a:ext cx="1529823" cy="253362"/>
          </a:xfrm>
          <a:prstGeom prst="rect">
            <a:avLst/>
          </a:prstGeom>
          <a:ln>
            <a:solidFill>
              <a:srgbClr val="808080"/>
            </a:solidFill>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1000">
                <a:solidFill>
                  <a:srgbClr val="595959"/>
                </a:solidFill>
                <a:latin typeface="Open Sans"/>
                <a:ea typeface="Open Sans"/>
                <a:cs typeface="Open Sans"/>
                <a:sym typeface="Open Sans"/>
              </a:defRPr>
            </a:lvl1pPr>
          </a:lstStyle>
          <a:p>
            <a:r>
              <a:t>SINGLE NEWS LAYOUT</a:t>
            </a:r>
          </a:p>
        </p:txBody>
      </p:sp>
      <p:pic>
        <p:nvPicPr>
          <p:cNvPr id="282" name="Picture 4" descr="Picture 4"/>
          <p:cNvPicPr>
            <a:picLocks noChangeAspect="1"/>
          </p:cNvPicPr>
          <p:nvPr/>
        </p:nvPicPr>
        <p:blipFill>
          <a:blip r:embed="rId2">
            <a:extLst/>
          </a:blip>
          <a:stretch>
            <a:fillRect/>
          </a:stretch>
        </p:blipFill>
        <p:spPr>
          <a:xfrm>
            <a:off x="251044" y="180865"/>
            <a:ext cx="3441069" cy="2776855"/>
          </a:xfrm>
          <a:prstGeom prst="rect">
            <a:avLst/>
          </a:prstGeom>
          <a:ln w="12700">
            <a:miter lim="400000"/>
          </a:ln>
        </p:spPr>
      </p:pic>
      <p:pic>
        <p:nvPicPr>
          <p:cNvPr id="283" name="Picture 5" descr="Picture 5"/>
          <p:cNvPicPr>
            <a:picLocks noChangeAspect="1"/>
          </p:cNvPicPr>
          <p:nvPr/>
        </p:nvPicPr>
        <p:blipFill>
          <a:blip r:embed="rId3">
            <a:extLst/>
          </a:blip>
          <a:stretch>
            <a:fillRect/>
          </a:stretch>
        </p:blipFill>
        <p:spPr>
          <a:xfrm>
            <a:off x="4914774" y="1767476"/>
            <a:ext cx="4967037" cy="1633893"/>
          </a:xfrm>
          <a:prstGeom prst="rect">
            <a:avLst/>
          </a:prstGeom>
          <a:ln w="12700">
            <a:miter lim="400000"/>
          </a:ln>
        </p:spPr>
      </p:pic>
      <p:pic>
        <p:nvPicPr>
          <p:cNvPr id="284" name="图片 3" descr="图片 3"/>
          <p:cNvPicPr>
            <a:picLocks noChangeAspect="1"/>
          </p:cNvPicPr>
          <p:nvPr/>
        </p:nvPicPr>
        <p:blipFill>
          <a:blip r:embed="rId4">
            <a:extLst/>
          </a:blip>
          <a:stretch>
            <a:fillRect/>
          </a:stretch>
        </p:blipFill>
        <p:spPr>
          <a:xfrm>
            <a:off x="0" y="3401369"/>
            <a:ext cx="8757285" cy="3456631"/>
          </a:xfrm>
          <a:prstGeom prst="rect">
            <a:avLst/>
          </a:prstGeom>
          <a:ln w="12700">
            <a:miter lim="400000"/>
          </a:ln>
        </p:spPr>
      </p:pic>
      <p:sp>
        <p:nvSpPr>
          <p:cNvPr id="285" name="Rectangle 1"/>
          <p:cNvSpPr txBox="1"/>
          <p:nvPr/>
        </p:nvSpPr>
        <p:spPr>
          <a:xfrm>
            <a:off x="6471472" y="647879"/>
            <a:ext cx="5094454"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3200">
                <a:latin typeface="+mj-lt"/>
                <a:ea typeface="+mj-ea"/>
                <a:cs typeface="+mj-cs"/>
                <a:sym typeface="Calibri"/>
              </a:defRPr>
            </a:lvl1pPr>
          </a:lstStyle>
          <a:p>
            <a:r>
              <a:t>Find out influence case</a:t>
            </a:r>
          </a:p>
        </p:txBody>
      </p:sp>
    </p:spTree>
  </p:cSld>
  <p:clrMapOvr>
    <a:masterClrMapping/>
  </p:clrMapOvr>
  <mc:AlternateContent xmlns:mc="http://schemas.openxmlformats.org/markup-compatibility/2006" xmlns:p14="http://schemas.microsoft.com/office/powerpoint/2010/main">
    <mc:Choice Requires="p14">
      <p:transition spd="slow" p14:dur="1200">
        <p14:flip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TextBox 1"/>
          <p:cNvSpPr txBox="1"/>
          <p:nvPr/>
        </p:nvSpPr>
        <p:spPr>
          <a:xfrm>
            <a:off x="668693" y="178373"/>
            <a:ext cx="4913667" cy="6375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600">
                <a:solidFill>
                  <a:srgbClr val="595959"/>
                </a:solidFill>
                <a:latin typeface="GeosansLight"/>
                <a:ea typeface="GeosansLight"/>
                <a:cs typeface="GeosansLight"/>
                <a:sym typeface="GeosansLight"/>
              </a:defRPr>
            </a:lvl1pPr>
          </a:lstStyle>
          <a:p>
            <a:r>
              <a:t>MODEL CORRECTION</a:t>
            </a:r>
          </a:p>
        </p:txBody>
      </p:sp>
      <p:grpSp>
        <p:nvGrpSpPr>
          <p:cNvPr id="290" name="Rectangle 2"/>
          <p:cNvGrpSpPr/>
          <p:nvPr/>
        </p:nvGrpSpPr>
        <p:grpSpPr>
          <a:xfrm>
            <a:off x="0" y="1600196"/>
            <a:ext cx="12192000" cy="2745777"/>
            <a:chOff x="0" y="0"/>
            <a:chExt cx="12192000" cy="2745776"/>
          </a:xfrm>
        </p:grpSpPr>
        <p:sp>
          <p:nvSpPr>
            <p:cNvPr id="288" name="Rectangle"/>
            <p:cNvSpPr/>
            <p:nvPr/>
          </p:nvSpPr>
          <p:spPr>
            <a:xfrm>
              <a:off x="0" y="-1"/>
              <a:ext cx="12192000" cy="2745777"/>
            </a:xfrm>
            <a:prstGeom prst="rect">
              <a:avLst/>
            </a:prstGeom>
            <a:solidFill>
              <a:srgbClr val="D9D9D9"/>
            </a:solidFill>
            <a:ln w="12700" cap="flat">
              <a:noFill/>
              <a:miter lim="4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289" name="Image Place Holder"/>
            <p:cNvSpPr txBox="1"/>
            <p:nvPr/>
          </p:nvSpPr>
          <p:spPr>
            <a:xfrm>
              <a:off x="0" y="1193815"/>
              <a:ext cx="12192000" cy="3581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262626"/>
                  </a:solidFill>
                  <a:latin typeface="+mj-lt"/>
                  <a:ea typeface="+mj-ea"/>
                  <a:cs typeface="+mj-cs"/>
                  <a:sym typeface="Calibri"/>
                </a:defRPr>
              </a:lvl1pPr>
            </a:lstStyle>
            <a:p>
              <a:r>
                <a:t>Image Place Holder</a:t>
              </a:r>
            </a:p>
          </p:txBody>
        </p:sp>
      </p:grpSp>
      <p:sp>
        <p:nvSpPr>
          <p:cNvPr id="291" name="Rectangle 21"/>
          <p:cNvSpPr/>
          <p:nvPr/>
        </p:nvSpPr>
        <p:spPr>
          <a:xfrm>
            <a:off x="0" y="824706"/>
            <a:ext cx="12192000" cy="3521264"/>
          </a:xfrm>
          <a:prstGeom prst="rect">
            <a:avLst/>
          </a:prstGeom>
          <a:blipFill>
            <a:blip r:embed="rId2"/>
            <a:stretch>
              <a:fillRect/>
            </a:stretch>
          </a:blipFill>
          <a:ln w="12700">
            <a:miter lim="400000"/>
          </a:ln>
        </p:spPr>
        <p:txBody>
          <a:bodyPr lIns="45718" tIns="45718" rIns="45718" bIns="45718" anchor="ctr"/>
          <a:lstStyle/>
          <a:p>
            <a:pPr algn="ctr">
              <a:defRPr>
                <a:solidFill>
                  <a:srgbClr val="FFFFFF"/>
                </a:solidFill>
                <a:latin typeface="+mj-lt"/>
                <a:ea typeface="+mj-ea"/>
                <a:cs typeface="+mj-cs"/>
                <a:sym typeface="Calibri"/>
              </a:defRPr>
            </a:pPr>
            <a:endParaRPr/>
          </a:p>
        </p:txBody>
      </p:sp>
      <p:sp>
        <p:nvSpPr>
          <p:cNvPr id="292" name="Rectangle 16"/>
          <p:cNvSpPr txBox="1"/>
          <p:nvPr/>
        </p:nvSpPr>
        <p:spPr>
          <a:xfrm>
            <a:off x="6858596" y="2403697"/>
            <a:ext cx="803629" cy="74647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4800">
                <a:solidFill>
                  <a:srgbClr val="F2F2F2"/>
                </a:solidFill>
                <a:latin typeface="Simple-Line-Icons"/>
                <a:ea typeface="Simple-Line-Icons"/>
                <a:cs typeface="Simple-Line-Icons"/>
                <a:sym typeface="Simple-Line-Icons"/>
              </a:defRPr>
            </a:lvl1pPr>
          </a:lstStyle>
          <a:p>
            <a:r>
              <a:t></a:t>
            </a:r>
          </a:p>
        </p:txBody>
      </p:sp>
      <p:pic>
        <p:nvPicPr>
          <p:cNvPr id="293" name="Picture 12" descr="Picture 12"/>
          <p:cNvPicPr>
            <a:picLocks noChangeAspect="1"/>
          </p:cNvPicPr>
          <p:nvPr/>
        </p:nvPicPr>
        <p:blipFill>
          <a:blip r:embed="rId3">
            <a:extLst/>
          </a:blip>
          <a:stretch>
            <a:fillRect/>
          </a:stretch>
        </p:blipFill>
        <p:spPr>
          <a:xfrm>
            <a:off x="599808" y="4575828"/>
            <a:ext cx="2288271" cy="589064"/>
          </a:xfrm>
          <a:prstGeom prst="rect">
            <a:avLst/>
          </a:prstGeom>
          <a:ln w="12700">
            <a:miter lim="400000"/>
          </a:ln>
        </p:spPr>
      </p:pic>
      <p:pic>
        <p:nvPicPr>
          <p:cNvPr id="294" name="Picture 10" descr="Picture 10"/>
          <p:cNvPicPr>
            <a:picLocks noChangeAspect="1"/>
          </p:cNvPicPr>
          <p:nvPr/>
        </p:nvPicPr>
        <p:blipFill>
          <a:blip r:embed="rId4">
            <a:extLst/>
          </a:blip>
          <a:stretch>
            <a:fillRect/>
          </a:stretch>
        </p:blipFill>
        <p:spPr>
          <a:xfrm>
            <a:off x="623332" y="5593946"/>
            <a:ext cx="2239736" cy="482214"/>
          </a:xfrm>
          <a:prstGeom prst="rect">
            <a:avLst/>
          </a:prstGeom>
          <a:ln w="12700">
            <a:miter lim="400000"/>
          </a:ln>
        </p:spPr>
      </p:pic>
      <p:sp>
        <p:nvSpPr>
          <p:cNvPr id="295" name="Rectangle 3"/>
          <p:cNvSpPr txBox="1"/>
          <p:nvPr/>
        </p:nvSpPr>
        <p:spPr>
          <a:xfrm>
            <a:off x="5077793" y="4491108"/>
            <a:ext cx="6096003" cy="13233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1400">
                <a:solidFill>
                  <a:srgbClr val="404040"/>
                </a:solidFill>
                <a:latin typeface="Open Sans"/>
                <a:ea typeface="Open Sans"/>
                <a:cs typeface="Open Sans"/>
                <a:sym typeface="Open Sans"/>
              </a:defRPr>
            </a:pPr>
            <a:r>
              <a:t>From the result we get the model formula and apply it to the test model  to detect the accuracy</a:t>
            </a:r>
          </a:p>
          <a:p>
            <a:pPr>
              <a:defRPr>
                <a:latin typeface="+mj-lt"/>
                <a:ea typeface="+mj-ea"/>
                <a:cs typeface="+mj-cs"/>
                <a:sym typeface="Calibri"/>
              </a:defRPr>
            </a:pPr>
            <a:r>
              <a:t>class_new = 1 and  class_pred=0        112</a:t>
            </a:r>
          </a:p>
          <a:p>
            <a:pPr>
              <a:defRPr>
                <a:latin typeface="+mj-lt"/>
                <a:ea typeface="+mj-ea"/>
                <a:cs typeface="+mj-cs"/>
                <a:sym typeface="Calibri"/>
              </a:defRPr>
            </a:pPr>
            <a:r>
              <a:t>class_new=1                                           492 </a:t>
            </a:r>
          </a:p>
          <a:p>
            <a:pPr>
              <a:defRPr>
                <a:latin typeface="+mj-lt"/>
                <a:ea typeface="+mj-ea"/>
                <a:cs typeface="+mj-cs"/>
                <a:sym typeface="Calibri"/>
              </a:defRPr>
            </a:pPr>
            <a:r>
              <a:t>accuracy : 77.23%</a:t>
            </a:r>
          </a:p>
        </p:txBody>
      </p:sp>
      <p:sp>
        <p:nvSpPr>
          <p:cNvPr id="296" name="Oval 13"/>
          <p:cNvSpPr/>
          <p:nvPr/>
        </p:nvSpPr>
        <p:spPr>
          <a:xfrm>
            <a:off x="9644349" y="5261466"/>
            <a:ext cx="1167719" cy="1167719"/>
          </a:xfrm>
          <a:prstGeom prst="ellipse">
            <a:avLst/>
          </a:prstGeom>
          <a:ln w="6350">
            <a:solidFill>
              <a:srgbClr val="A6A6A6"/>
            </a:solidFill>
            <a:miter/>
          </a:ln>
        </p:spPr>
        <p:txBody>
          <a:bodyPr lIns="45718" tIns="45718" rIns="45718" bIns="45718" anchor="ctr"/>
          <a:lstStyle/>
          <a:p>
            <a:pPr algn="ctr">
              <a:defRPr>
                <a:solidFill>
                  <a:srgbClr val="FFFFFF"/>
                </a:solidFill>
                <a:latin typeface="+mj-lt"/>
                <a:ea typeface="+mj-ea"/>
                <a:cs typeface="+mj-cs"/>
                <a:sym typeface="Calibri"/>
              </a:defRPr>
            </a:pPr>
            <a:endParaRPr/>
          </a:p>
        </p:txBody>
      </p:sp>
      <p:sp>
        <p:nvSpPr>
          <p:cNvPr id="297" name="Arc 14"/>
          <p:cNvSpPr/>
          <p:nvPr/>
        </p:nvSpPr>
        <p:spPr>
          <a:xfrm>
            <a:off x="9457003" y="5074347"/>
            <a:ext cx="1545702" cy="1545547"/>
          </a:xfrm>
          <a:custGeom>
            <a:avLst/>
            <a:gdLst/>
            <a:ahLst/>
            <a:cxnLst>
              <a:cxn ang="0">
                <a:pos x="wd2" y="hd2"/>
              </a:cxn>
              <a:cxn ang="5400000">
                <a:pos x="wd2" y="hd2"/>
              </a:cxn>
              <a:cxn ang="10800000">
                <a:pos x="wd2" y="hd2"/>
              </a:cxn>
              <a:cxn ang="16200000">
                <a:pos x="wd2" y="hd2"/>
              </a:cxn>
            </a:cxnLst>
            <a:rect l="0" t="0" r="r" b="b"/>
            <a:pathLst>
              <a:path w="18988" h="20175" extrusionOk="0">
                <a:moveTo>
                  <a:pt x="18179" y="6018"/>
                </a:moveTo>
                <a:cubicBezTo>
                  <a:pt x="20294" y="11115"/>
                  <a:pt x="18120" y="17068"/>
                  <a:pt x="13323" y="19315"/>
                </a:cubicBezTo>
                <a:cubicBezTo>
                  <a:pt x="8526" y="21562"/>
                  <a:pt x="2923" y="19252"/>
                  <a:pt x="809" y="14155"/>
                </a:cubicBezTo>
                <a:cubicBezTo>
                  <a:pt x="-1306" y="9058"/>
                  <a:pt x="868" y="3104"/>
                  <a:pt x="5665" y="857"/>
                </a:cubicBezTo>
                <a:cubicBezTo>
                  <a:pt x="6955" y="253"/>
                  <a:pt x="8354" y="-38"/>
                  <a:pt x="9763" y="4"/>
                </a:cubicBezTo>
              </a:path>
            </a:pathLst>
          </a:custGeom>
          <a:ln w="76200">
            <a:solidFill>
              <a:schemeClr val="accent4"/>
            </a:solidFill>
            <a:miter/>
          </a:ln>
        </p:spPr>
        <p:txBody>
          <a:bodyPr lIns="45718" tIns="45718" rIns="45718" bIns="45718" anchor="ctr"/>
          <a:lstStyle/>
          <a:p>
            <a:pPr algn="ctr">
              <a:defRPr>
                <a:latin typeface="+mj-lt"/>
                <a:ea typeface="+mj-ea"/>
                <a:cs typeface="+mj-cs"/>
                <a:sym typeface="Calibri"/>
              </a:defRPr>
            </a:pPr>
            <a:endParaRPr/>
          </a:p>
        </p:txBody>
      </p:sp>
      <p:sp>
        <p:nvSpPr>
          <p:cNvPr id="298" name="TextBox 15"/>
          <p:cNvSpPr txBox="1"/>
          <p:nvPr/>
        </p:nvSpPr>
        <p:spPr>
          <a:xfrm>
            <a:off x="9708874" y="5614492"/>
            <a:ext cx="1137897" cy="4597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400">
                <a:solidFill>
                  <a:srgbClr val="595959"/>
                </a:solidFill>
                <a:latin typeface="GeosansLight"/>
                <a:ea typeface="GeosansLight"/>
                <a:cs typeface="GeosansLight"/>
                <a:sym typeface="GeosansLight"/>
              </a:defRPr>
            </a:lvl1pPr>
          </a:lstStyle>
          <a:p>
            <a:r>
              <a:t>77.32%</a:t>
            </a:r>
          </a:p>
        </p:txBody>
      </p:sp>
      <p:pic>
        <p:nvPicPr>
          <p:cNvPr id="299" name="Image" descr="Image"/>
          <p:cNvPicPr>
            <a:picLocks noChangeAspect="1"/>
          </p:cNvPicPr>
          <p:nvPr/>
        </p:nvPicPr>
        <p:blipFill>
          <a:blip r:embed="rId5">
            <a:extLst/>
          </a:blip>
          <a:stretch>
            <a:fillRect/>
          </a:stretch>
        </p:blipFill>
        <p:spPr>
          <a:xfrm>
            <a:off x="76200" y="947037"/>
            <a:ext cx="9118600" cy="1727201"/>
          </a:xfrm>
          <a:prstGeom prst="rect">
            <a:avLst/>
          </a:prstGeom>
          <a:ln w="12700">
            <a:miter lim="400000"/>
          </a:ln>
        </p:spPr>
      </p:pic>
      <p:pic>
        <p:nvPicPr>
          <p:cNvPr id="300" name="Image" descr="Image"/>
          <p:cNvPicPr>
            <a:picLocks noChangeAspect="1"/>
          </p:cNvPicPr>
          <p:nvPr/>
        </p:nvPicPr>
        <p:blipFill>
          <a:blip r:embed="rId6">
            <a:extLst/>
          </a:blip>
          <a:stretch>
            <a:fillRect/>
          </a:stretch>
        </p:blipFill>
        <p:spPr>
          <a:xfrm>
            <a:off x="381000" y="2928623"/>
            <a:ext cx="4953000" cy="1308101"/>
          </a:xfrm>
          <a:prstGeom prst="rect">
            <a:avLst/>
          </a:prstGeom>
          <a:ln w="12700">
            <a:miter lim="400000"/>
          </a:ln>
        </p:spPr>
      </p:pic>
      <p:pic>
        <p:nvPicPr>
          <p:cNvPr id="301" name="Image" descr="Image"/>
          <p:cNvPicPr>
            <a:picLocks noChangeAspect="1"/>
          </p:cNvPicPr>
          <p:nvPr/>
        </p:nvPicPr>
        <p:blipFill>
          <a:blip r:embed="rId7">
            <a:extLst/>
          </a:blip>
          <a:stretch>
            <a:fillRect/>
          </a:stretch>
        </p:blipFill>
        <p:spPr>
          <a:xfrm>
            <a:off x="5918200" y="2915923"/>
            <a:ext cx="4927600" cy="1320801"/>
          </a:xfrm>
          <a:prstGeom prst="rect">
            <a:avLst/>
          </a:prstGeom>
          <a:ln w="12700">
            <a:miter lim="400000"/>
          </a:ln>
        </p:spPr>
      </p:pic>
      <p:sp>
        <p:nvSpPr>
          <p:cNvPr id="302" name="Rectangle 3"/>
          <p:cNvSpPr txBox="1"/>
          <p:nvPr/>
        </p:nvSpPr>
        <p:spPr>
          <a:xfrm>
            <a:off x="888470" y="2623269"/>
            <a:ext cx="6096002" cy="3073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b="1">
                <a:solidFill>
                  <a:srgbClr val="404040"/>
                </a:solidFill>
                <a:latin typeface="Open Sans"/>
                <a:ea typeface="Open Sans"/>
                <a:cs typeface="Open Sans"/>
                <a:sym typeface="Open Sans"/>
              </a:defRPr>
            </a:lvl1pPr>
          </a:lstStyle>
          <a:p>
            <a:r>
              <a:t>BASELINE</a:t>
            </a:r>
          </a:p>
        </p:txBody>
      </p:sp>
      <p:sp>
        <p:nvSpPr>
          <p:cNvPr id="303" name="Rectangle 3"/>
          <p:cNvSpPr txBox="1"/>
          <p:nvPr/>
        </p:nvSpPr>
        <p:spPr>
          <a:xfrm>
            <a:off x="6260570" y="2623269"/>
            <a:ext cx="6096003" cy="3073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b="1">
                <a:solidFill>
                  <a:srgbClr val="404040"/>
                </a:solidFill>
                <a:latin typeface="Open Sans"/>
                <a:ea typeface="Open Sans"/>
                <a:cs typeface="Open Sans"/>
                <a:sym typeface="Open Sans"/>
              </a:defRPr>
            </a:lvl1pPr>
          </a:lstStyle>
          <a:p>
            <a:r>
              <a:t>IMPROVE</a:t>
            </a: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Box 1"/>
          <p:cNvSpPr txBox="1"/>
          <p:nvPr/>
        </p:nvSpPr>
        <p:spPr>
          <a:xfrm>
            <a:off x="519398" y="355089"/>
            <a:ext cx="3507911" cy="6375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600">
                <a:solidFill>
                  <a:srgbClr val="595959"/>
                </a:solidFill>
                <a:latin typeface="GeosansLight"/>
                <a:ea typeface="GeosansLight"/>
                <a:cs typeface="GeosansLight"/>
                <a:sym typeface="GeosansLight"/>
              </a:defRPr>
            </a:lvl1pPr>
          </a:lstStyle>
          <a:p>
            <a:r>
              <a:t>TEAM MEMBER</a:t>
            </a:r>
          </a:p>
        </p:txBody>
      </p:sp>
      <p:pic>
        <p:nvPicPr>
          <p:cNvPr id="127" name="图片 2" descr="图片 2"/>
          <p:cNvPicPr>
            <a:picLocks noChangeAspect="1"/>
          </p:cNvPicPr>
          <p:nvPr/>
        </p:nvPicPr>
        <p:blipFill>
          <a:blip r:embed="rId2">
            <a:extLst/>
          </a:blip>
          <a:stretch>
            <a:fillRect/>
          </a:stretch>
        </p:blipFill>
        <p:spPr>
          <a:xfrm>
            <a:off x="3557056" y="2146155"/>
            <a:ext cx="2307579" cy="3076770"/>
          </a:xfrm>
          <a:prstGeom prst="rect">
            <a:avLst/>
          </a:prstGeom>
          <a:ln w="12700">
            <a:miter lim="400000"/>
          </a:ln>
        </p:spPr>
      </p:pic>
      <p:pic>
        <p:nvPicPr>
          <p:cNvPr id="128" name="Picture 5" descr="Picture 5"/>
          <p:cNvPicPr>
            <a:picLocks noChangeAspect="1"/>
          </p:cNvPicPr>
          <p:nvPr/>
        </p:nvPicPr>
        <p:blipFill>
          <a:blip r:embed="rId3">
            <a:extLst/>
          </a:blip>
          <a:stretch>
            <a:fillRect/>
          </a:stretch>
        </p:blipFill>
        <p:spPr>
          <a:xfrm>
            <a:off x="503602" y="2121066"/>
            <a:ext cx="2449446" cy="3126950"/>
          </a:xfrm>
          <a:prstGeom prst="rect">
            <a:avLst/>
          </a:prstGeom>
          <a:ln w="12700">
            <a:miter lim="400000"/>
          </a:ln>
        </p:spPr>
      </p:pic>
      <p:sp>
        <p:nvSpPr>
          <p:cNvPr id="129" name="Rectangle 6"/>
          <p:cNvSpPr txBox="1"/>
          <p:nvPr/>
        </p:nvSpPr>
        <p:spPr>
          <a:xfrm>
            <a:off x="1140114" y="5467320"/>
            <a:ext cx="10611161" cy="36443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a:latin typeface="Helvetica Neue"/>
                <a:ea typeface="Helvetica Neue"/>
                <a:cs typeface="Helvetica Neue"/>
                <a:sym typeface="Helvetica Neue"/>
              </a:defRPr>
            </a:lvl1pPr>
          </a:lstStyle>
          <a:p>
            <a:r>
              <a:t>Lulu Hu                                 Sicong Wang                           Yiting Ren                           Yaoning Mo</a:t>
            </a:r>
          </a:p>
        </p:txBody>
      </p:sp>
      <p:pic>
        <p:nvPicPr>
          <p:cNvPr id="130" name="Picture 8" descr="Picture 8"/>
          <p:cNvPicPr>
            <a:picLocks noChangeAspect="1"/>
          </p:cNvPicPr>
          <p:nvPr/>
        </p:nvPicPr>
        <p:blipFill>
          <a:blip r:embed="rId4">
            <a:extLst/>
          </a:blip>
          <a:stretch>
            <a:fillRect/>
          </a:stretch>
        </p:blipFill>
        <p:spPr>
          <a:xfrm>
            <a:off x="9325995" y="2121066"/>
            <a:ext cx="2295395" cy="3060526"/>
          </a:xfrm>
          <a:prstGeom prst="rect">
            <a:avLst/>
          </a:prstGeom>
          <a:ln w="12700">
            <a:miter lim="400000"/>
          </a:ln>
        </p:spPr>
      </p:pic>
      <p:pic>
        <p:nvPicPr>
          <p:cNvPr id="131" name="Picture 1" descr="Picture 1"/>
          <p:cNvPicPr>
            <a:picLocks noChangeAspect="1"/>
          </p:cNvPicPr>
          <p:nvPr/>
        </p:nvPicPr>
        <p:blipFill>
          <a:blip r:embed="rId5">
            <a:extLst/>
          </a:blip>
          <a:stretch>
            <a:fillRect/>
          </a:stretch>
        </p:blipFill>
        <p:spPr>
          <a:xfrm>
            <a:off x="6468643" y="2130786"/>
            <a:ext cx="2288103" cy="305080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warp/>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TextBox 1"/>
          <p:cNvSpPr txBox="1"/>
          <p:nvPr/>
        </p:nvSpPr>
        <p:spPr>
          <a:xfrm>
            <a:off x="301446" y="96390"/>
            <a:ext cx="4093922" cy="6375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600">
                <a:solidFill>
                  <a:srgbClr val="595959"/>
                </a:solidFill>
                <a:latin typeface="GeosansLight"/>
                <a:ea typeface="GeosansLight"/>
                <a:cs typeface="GeosansLight"/>
                <a:sym typeface="GeosansLight"/>
              </a:defRPr>
            </a:lvl1pPr>
          </a:lstStyle>
          <a:p>
            <a:r>
              <a:t>Logistic Regression</a:t>
            </a:r>
          </a:p>
        </p:txBody>
      </p:sp>
      <p:sp>
        <p:nvSpPr>
          <p:cNvPr id="306" name="Rectangle 6"/>
          <p:cNvSpPr txBox="1"/>
          <p:nvPr/>
        </p:nvSpPr>
        <p:spPr>
          <a:xfrm>
            <a:off x="5815250" y="4978682"/>
            <a:ext cx="6096003" cy="120263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ctr">
              <a:defRPr>
                <a:latin typeface="Helvetica Neue"/>
                <a:ea typeface="Helvetica Neue"/>
                <a:cs typeface="Helvetica Neue"/>
                <a:sym typeface="Helvetica Neue"/>
              </a:defRPr>
            </a:pPr>
            <a:r>
              <a:t>log(odds)=1.9912-2.3160*prin1-0.5171*prin2-0.9666*prin3-0.4355*prin4+0.4860*prin5-0.9543*prin6-0.2470*prin7+0.440*prin8+0.2091*prin9+0.4075*prin10=+1.0600*prin11-1.1822*prin12+0.8941*prin14</a:t>
            </a:r>
          </a:p>
        </p:txBody>
      </p:sp>
      <p:pic>
        <p:nvPicPr>
          <p:cNvPr id="307" name="图片 1" descr="图片 1"/>
          <p:cNvPicPr>
            <a:picLocks noChangeAspect="1"/>
          </p:cNvPicPr>
          <p:nvPr/>
        </p:nvPicPr>
        <p:blipFill>
          <a:blip r:embed="rId2">
            <a:extLst/>
          </a:blip>
          <a:stretch>
            <a:fillRect/>
          </a:stretch>
        </p:blipFill>
        <p:spPr>
          <a:xfrm>
            <a:off x="5343525" y="815339"/>
            <a:ext cx="6096002" cy="1588007"/>
          </a:xfrm>
          <a:prstGeom prst="rect">
            <a:avLst/>
          </a:prstGeom>
          <a:ln w="12700">
            <a:miter lim="400000"/>
          </a:ln>
        </p:spPr>
      </p:pic>
      <p:pic>
        <p:nvPicPr>
          <p:cNvPr id="308" name="图片 2" descr="图片 2"/>
          <p:cNvPicPr>
            <a:picLocks noChangeAspect="1"/>
          </p:cNvPicPr>
          <p:nvPr/>
        </p:nvPicPr>
        <p:blipFill>
          <a:blip r:embed="rId3">
            <a:extLst/>
          </a:blip>
          <a:stretch>
            <a:fillRect/>
          </a:stretch>
        </p:blipFill>
        <p:spPr>
          <a:xfrm>
            <a:off x="5394007" y="2452687"/>
            <a:ext cx="4450081" cy="671831"/>
          </a:xfrm>
          <a:prstGeom prst="rect">
            <a:avLst/>
          </a:prstGeom>
          <a:ln w="12700">
            <a:miter lim="400000"/>
          </a:ln>
        </p:spPr>
      </p:pic>
      <p:pic>
        <p:nvPicPr>
          <p:cNvPr id="309" name="图片 3" descr="图片 3"/>
          <p:cNvPicPr>
            <a:picLocks noChangeAspect="1"/>
          </p:cNvPicPr>
          <p:nvPr/>
        </p:nvPicPr>
        <p:blipFill>
          <a:blip r:embed="rId4">
            <a:extLst/>
          </a:blip>
          <a:stretch>
            <a:fillRect/>
          </a:stretch>
        </p:blipFill>
        <p:spPr>
          <a:xfrm>
            <a:off x="240029" y="815339"/>
            <a:ext cx="4340226" cy="4517392"/>
          </a:xfrm>
          <a:prstGeom prst="rect">
            <a:avLst/>
          </a:prstGeom>
          <a:ln w="12700">
            <a:miter lim="400000"/>
          </a:ln>
        </p:spPr>
      </p:pic>
      <p:pic>
        <p:nvPicPr>
          <p:cNvPr id="310" name="图片 4" descr="图片 4"/>
          <p:cNvPicPr>
            <a:picLocks noChangeAspect="1"/>
          </p:cNvPicPr>
          <p:nvPr/>
        </p:nvPicPr>
        <p:blipFill>
          <a:blip r:embed="rId5">
            <a:extLst/>
          </a:blip>
          <a:stretch>
            <a:fillRect/>
          </a:stretch>
        </p:blipFill>
        <p:spPr>
          <a:xfrm>
            <a:off x="5368925" y="3276993"/>
            <a:ext cx="2834640" cy="929641"/>
          </a:xfrm>
          <a:prstGeom prst="rect">
            <a:avLst/>
          </a:prstGeom>
          <a:ln w="12700">
            <a:miter lim="400000"/>
          </a:ln>
        </p:spPr>
      </p:pic>
      <p:pic>
        <p:nvPicPr>
          <p:cNvPr id="311" name="图片 5" descr="图片 5"/>
          <p:cNvPicPr>
            <a:picLocks noChangeAspect="1"/>
          </p:cNvPicPr>
          <p:nvPr/>
        </p:nvPicPr>
        <p:blipFill>
          <a:blip r:embed="rId6">
            <a:extLst/>
          </a:blip>
          <a:stretch>
            <a:fillRect/>
          </a:stretch>
        </p:blipFill>
        <p:spPr>
          <a:xfrm>
            <a:off x="8519794" y="3411220"/>
            <a:ext cx="2819401" cy="914401"/>
          </a:xfrm>
          <a:prstGeom prst="rect">
            <a:avLst/>
          </a:prstGeom>
          <a:ln w="12700">
            <a:miter lim="400000"/>
          </a:ln>
        </p:spPr>
      </p:pic>
      <p:sp>
        <p:nvSpPr>
          <p:cNvPr id="312" name="Oval 9"/>
          <p:cNvSpPr/>
          <p:nvPr/>
        </p:nvSpPr>
        <p:spPr>
          <a:xfrm>
            <a:off x="3046423" y="5498896"/>
            <a:ext cx="1167717" cy="1167717"/>
          </a:xfrm>
          <a:prstGeom prst="ellipse">
            <a:avLst/>
          </a:prstGeom>
          <a:ln w="6350">
            <a:solidFill>
              <a:srgbClr val="A6A6A6"/>
            </a:solidFill>
            <a:miter/>
          </a:ln>
        </p:spPr>
        <p:txBody>
          <a:bodyPr lIns="45718" tIns="45718" rIns="45718" bIns="45718" anchor="ctr"/>
          <a:lstStyle/>
          <a:p>
            <a:pPr algn="ctr">
              <a:defRPr>
                <a:solidFill>
                  <a:srgbClr val="FFFFFF"/>
                </a:solidFill>
                <a:latin typeface="+mj-lt"/>
                <a:ea typeface="+mj-ea"/>
                <a:cs typeface="+mj-cs"/>
                <a:sym typeface="Calibri"/>
              </a:defRPr>
            </a:pPr>
            <a:endParaRPr/>
          </a:p>
        </p:txBody>
      </p:sp>
      <p:sp>
        <p:nvSpPr>
          <p:cNvPr id="313" name="Arc 13"/>
          <p:cNvSpPr/>
          <p:nvPr/>
        </p:nvSpPr>
        <p:spPr>
          <a:xfrm>
            <a:off x="2859092" y="5311774"/>
            <a:ext cx="1545673" cy="1545578"/>
          </a:xfrm>
          <a:custGeom>
            <a:avLst/>
            <a:gdLst/>
            <a:ahLst/>
            <a:cxnLst>
              <a:cxn ang="0">
                <a:pos x="wd2" y="hd2"/>
              </a:cxn>
              <a:cxn ang="5400000">
                <a:pos x="wd2" y="hd2"/>
              </a:cxn>
              <a:cxn ang="10800000">
                <a:pos x="wd2" y="hd2"/>
              </a:cxn>
              <a:cxn ang="16200000">
                <a:pos x="wd2" y="hd2"/>
              </a:cxn>
            </a:cxnLst>
            <a:rect l="0" t="0" r="r" b="b"/>
            <a:pathLst>
              <a:path w="18988" h="20175" extrusionOk="0">
                <a:moveTo>
                  <a:pt x="18179" y="6018"/>
                </a:moveTo>
                <a:cubicBezTo>
                  <a:pt x="20294" y="11115"/>
                  <a:pt x="18120" y="17068"/>
                  <a:pt x="13323" y="19315"/>
                </a:cubicBezTo>
                <a:cubicBezTo>
                  <a:pt x="8526" y="21562"/>
                  <a:pt x="2923" y="19252"/>
                  <a:pt x="809" y="14155"/>
                </a:cubicBezTo>
                <a:cubicBezTo>
                  <a:pt x="-1306" y="9058"/>
                  <a:pt x="868" y="3104"/>
                  <a:pt x="5665" y="857"/>
                </a:cubicBezTo>
                <a:cubicBezTo>
                  <a:pt x="6955" y="253"/>
                  <a:pt x="8354" y="-38"/>
                  <a:pt x="9763" y="4"/>
                </a:cubicBezTo>
              </a:path>
            </a:pathLst>
          </a:custGeom>
          <a:ln w="76200">
            <a:solidFill>
              <a:schemeClr val="accent4"/>
            </a:solidFill>
            <a:miter/>
          </a:ln>
        </p:spPr>
        <p:txBody>
          <a:bodyPr lIns="45718" tIns="45718" rIns="45718" bIns="45718" anchor="ctr"/>
          <a:lstStyle/>
          <a:p>
            <a:pPr algn="ctr">
              <a:defRPr>
                <a:latin typeface="+mj-lt"/>
                <a:ea typeface="+mj-ea"/>
                <a:cs typeface="+mj-cs"/>
                <a:sym typeface="Calibri"/>
              </a:defRPr>
            </a:pPr>
            <a:endParaRPr/>
          </a:p>
        </p:txBody>
      </p:sp>
      <p:sp>
        <p:nvSpPr>
          <p:cNvPr id="314" name="TextBox 14"/>
          <p:cNvSpPr txBox="1"/>
          <p:nvPr/>
        </p:nvSpPr>
        <p:spPr>
          <a:xfrm>
            <a:off x="3175630" y="5852884"/>
            <a:ext cx="1137899" cy="459739"/>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2400">
                <a:solidFill>
                  <a:srgbClr val="595959"/>
                </a:solidFill>
                <a:latin typeface="GeosansLight"/>
                <a:ea typeface="GeosansLight"/>
                <a:cs typeface="GeosansLight"/>
                <a:sym typeface="GeosansLight"/>
              </a:defRPr>
            </a:lvl1pPr>
          </a:lstStyle>
          <a:p>
            <a:r>
              <a:t>81.09%</a:t>
            </a:r>
          </a:p>
        </p:txBody>
      </p:sp>
    </p:spTree>
  </p:cSld>
  <p:clrMapOvr>
    <a:masterClrMapping/>
  </p:clrMapOvr>
  <mc:AlternateContent xmlns:mc="http://schemas.openxmlformats.org/markup-compatibility/2006" xmlns:p14="http://schemas.microsoft.com/office/powerpoint/2010/main">
    <mc:Choice Requires="p14">
      <p:transition spd="slow" p14:dur="1200">
        <p:pus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Rectangle 4"/>
          <p:cNvSpPr/>
          <p:nvPr/>
        </p:nvSpPr>
        <p:spPr>
          <a:xfrm>
            <a:off x="0" y="0"/>
            <a:ext cx="12192000" cy="6858000"/>
          </a:xfrm>
          <a:prstGeom prst="rect">
            <a:avLst/>
          </a:prstGeom>
          <a:blipFill>
            <a:blip r:embed="rId2"/>
            <a:stretch>
              <a:fillRect/>
            </a:stretch>
          </a:blipFill>
          <a:ln w="12700">
            <a:miter lim="400000"/>
          </a:ln>
        </p:spPr>
        <p:txBody>
          <a:bodyPr lIns="45718" tIns="45718" rIns="45718" bIns="45718" anchor="ctr"/>
          <a:lstStyle/>
          <a:p>
            <a:pPr algn="ctr">
              <a:defRPr>
                <a:solidFill>
                  <a:srgbClr val="262626"/>
                </a:solidFill>
                <a:latin typeface="+mj-lt"/>
                <a:ea typeface="+mj-ea"/>
                <a:cs typeface="+mj-cs"/>
                <a:sym typeface="Calibri"/>
              </a:defRPr>
            </a:pPr>
            <a:endParaRPr/>
          </a:p>
        </p:txBody>
      </p:sp>
      <p:sp>
        <p:nvSpPr>
          <p:cNvPr id="317" name="Rectangle 1"/>
          <p:cNvSpPr txBox="1"/>
          <p:nvPr/>
        </p:nvSpPr>
        <p:spPr>
          <a:xfrm>
            <a:off x="4222045" y="3127019"/>
            <a:ext cx="5878123" cy="89773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5400">
                <a:solidFill>
                  <a:srgbClr val="FFFFFF"/>
                </a:solidFill>
                <a:latin typeface="Helvetica Neue"/>
                <a:ea typeface="Helvetica Neue"/>
                <a:cs typeface="Helvetica Neue"/>
                <a:sym typeface="Helvetica Neue"/>
              </a:defRPr>
            </a:lvl1pPr>
          </a:lstStyle>
          <a:p>
            <a:r>
              <a:t>THANK YOU</a:t>
            </a:r>
          </a:p>
        </p:txBody>
      </p:sp>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
          <p:cNvSpPr txBox="1"/>
          <p:nvPr/>
        </p:nvSpPr>
        <p:spPr>
          <a:xfrm>
            <a:off x="2157345" y="671841"/>
            <a:ext cx="3062543" cy="8280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4800" b="1">
                <a:solidFill>
                  <a:srgbClr val="595959"/>
                </a:solidFill>
                <a:latin typeface="Times New Roman"/>
                <a:ea typeface="Times New Roman"/>
                <a:cs typeface="Times New Roman"/>
                <a:sym typeface="Times New Roman"/>
              </a:defRPr>
            </a:pPr>
            <a:r>
              <a:t>DATASET</a:t>
            </a:r>
            <a:r>
              <a:rPr>
                <a:latin typeface="Open Sans"/>
                <a:ea typeface="Open Sans"/>
                <a:cs typeface="Open Sans"/>
                <a:sym typeface="Open Sans"/>
              </a:rPr>
              <a:t> </a:t>
            </a:r>
          </a:p>
        </p:txBody>
      </p:sp>
      <p:sp>
        <p:nvSpPr>
          <p:cNvPr id="134" name="Rectangle 6"/>
          <p:cNvSpPr txBox="1"/>
          <p:nvPr/>
        </p:nvSpPr>
        <p:spPr>
          <a:xfrm>
            <a:off x="417445" y="3859175"/>
            <a:ext cx="7321872" cy="1200325"/>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a:latin typeface="Helvetica Neue"/>
                <a:ea typeface="Helvetica Neue"/>
                <a:cs typeface="Helvetica Neue"/>
                <a:sym typeface="Helvetica Neue"/>
              </a:defRPr>
            </a:pPr>
            <a:r>
              <a:rPr dirty="0"/>
              <a:t>DATASET SOURCE: </a:t>
            </a:r>
            <a:r>
              <a:rPr u="sng" dirty="0">
                <a:solidFill>
                  <a:srgbClr val="0000FF"/>
                </a:solidFill>
                <a:uFill>
                  <a:solidFill>
                    <a:srgbClr val="0000FF"/>
                  </a:solidFill>
                </a:uFill>
                <a:latin typeface="+mj-lt"/>
                <a:ea typeface="+mj-ea"/>
                <a:cs typeface="+mj-cs"/>
                <a:sym typeface="Calibri"/>
                <a:hlinkClick r:id="rId2"/>
              </a:rPr>
              <a:t>https://www.kaggle.com/mlg-ulb/creditcardfraud</a:t>
            </a:r>
            <a:endParaRPr lang="en-US" u="sng" dirty="0">
              <a:solidFill>
                <a:srgbClr val="0000FF"/>
              </a:solidFill>
              <a:uFill>
                <a:solidFill>
                  <a:srgbClr val="0000FF"/>
                </a:solidFill>
              </a:uFill>
              <a:latin typeface="+mj-lt"/>
              <a:ea typeface="+mj-ea"/>
              <a:cs typeface="+mj-cs"/>
              <a:sym typeface="Calibri"/>
            </a:endParaRPr>
          </a:p>
          <a:p>
            <a:pPr>
              <a:defRPr>
                <a:latin typeface="Helvetica Neue"/>
                <a:ea typeface="Helvetica Neue"/>
                <a:cs typeface="Helvetica Neue"/>
                <a:sym typeface="Helvetica Neue"/>
              </a:defRPr>
            </a:pPr>
            <a:r>
              <a:rPr lang="en-US" dirty="0">
                <a:sym typeface="Helvetica Neue"/>
              </a:rPr>
              <a:t>The datasets contains transactions made by credit cards in September</a:t>
            </a:r>
          </a:p>
          <a:p>
            <a:pPr>
              <a:defRPr>
                <a:latin typeface="Helvetica Neue"/>
                <a:ea typeface="Helvetica Neue"/>
                <a:cs typeface="Helvetica Neue"/>
                <a:sym typeface="Helvetica Neue"/>
              </a:defRPr>
            </a:pPr>
            <a:r>
              <a:rPr lang="en-US" dirty="0">
                <a:sym typeface="Helvetica Neue"/>
              </a:rPr>
              <a:t>2013 by European cardholders.</a:t>
            </a:r>
          </a:p>
          <a:p>
            <a:pPr>
              <a:defRPr>
                <a:latin typeface="Helvetica Neue"/>
                <a:ea typeface="Helvetica Neue"/>
                <a:cs typeface="Helvetica Neue"/>
                <a:sym typeface="Helvetica Neue"/>
              </a:defRPr>
            </a:pPr>
            <a:endParaRPr u="sng" dirty="0">
              <a:solidFill>
                <a:srgbClr val="0000FF"/>
              </a:solidFill>
              <a:uFill>
                <a:solidFill>
                  <a:srgbClr val="0000FF"/>
                </a:solidFill>
              </a:uFill>
              <a:latin typeface="+mj-lt"/>
              <a:ea typeface="+mj-ea"/>
              <a:cs typeface="+mj-cs"/>
              <a:sym typeface="Calibri"/>
            </a:endParaRPr>
          </a:p>
        </p:txBody>
      </p:sp>
      <p:sp>
        <p:nvSpPr>
          <p:cNvPr id="135" name="Rectangle 8"/>
          <p:cNvSpPr txBox="1"/>
          <p:nvPr/>
        </p:nvSpPr>
        <p:spPr>
          <a:xfrm>
            <a:off x="417445" y="1689742"/>
            <a:ext cx="6874579" cy="232023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a:latin typeface="Helvetica Neue"/>
                <a:ea typeface="Helvetica Neue"/>
                <a:cs typeface="Helvetica Neue"/>
                <a:sym typeface="Helvetica Neue"/>
              </a:defRPr>
            </a:pPr>
            <a:r>
              <a:rPr dirty="0"/>
              <a:t>BACKGROUND:BACKGROUND: According to FBI Trade Commission, credit card fraud has increased by 20 percent in couple of years ago, which has resulted in huge financial losses as the fraudulent transactions have been large value transactions. So it is important that credit card companies are able to recognize fraudulent credit card transactions so that customers are not charged for items that they did not purchase.</a:t>
            </a:r>
          </a:p>
          <a:p>
            <a:pPr>
              <a:defRPr>
                <a:latin typeface="Helvetica Neue"/>
                <a:ea typeface="Helvetica Neue"/>
                <a:cs typeface="Helvetica Neue"/>
                <a:sym typeface="Helvetica Neue"/>
              </a:defRPr>
            </a:pPr>
            <a:r>
              <a:rPr dirty="0"/>
              <a:t>  </a:t>
            </a:r>
          </a:p>
        </p:txBody>
      </p:sp>
      <p:sp>
        <p:nvSpPr>
          <p:cNvPr id="136" name="TextBox 11"/>
          <p:cNvSpPr txBox="1"/>
          <p:nvPr/>
        </p:nvSpPr>
        <p:spPr>
          <a:xfrm>
            <a:off x="417445" y="4644001"/>
            <a:ext cx="6873534" cy="193898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2000">
                <a:latin typeface="+mj-lt"/>
                <a:ea typeface="+mj-ea"/>
                <a:cs typeface="+mj-cs"/>
                <a:sym typeface="Calibri"/>
              </a:defRPr>
            </a:pPr>
            <a:endParaRPr lang="en-US" dirty="0"/>
          </a:p>
          <a:p>
            <a:pPr>
              <a:defRPr sz="2000">
                <a:latin typeface="+mj-lt"/>
                <a:ea typeface="+mj-ea"/>
                <a:cs typeface="+mj-cs"/>
                <a:sym typeface="Calibri"/>
              </a:defRPr>
            </a:pPr>
            <a:r>
              <a:rPr dirty="0"/>
              <a:t>DATA INFORMATION:   284</a:t>
            </a:r>
            <a:r>
              <a:rPr lang="en-US" dirty="0"/>
              <a:t>,</a:t>
            </a:r>
            <a:r>
              <a:rPr dirty="0"/>
              <a:t>807 observations         31 variables</a:t>
            </a:r>
          </a:p>
          <a:p>
            <a:pPr>
              <a:defRPr sz="2000">
                <a:latin typeface="+mj-lt"/>
                <a:ea typeface="+mj-ea"/>
                <a:cs typeface="+mj-cs"/>
                <a:sym typeface="Calibri"/>
              </a:defRPr>
            </a:pPr>
            <a:endParaRPr dirty="0"/>
          </a:p>
          <a:p>
            <a:pPr>
              <a:defRPr sz="2000">
                <a:latin typeface="+mj-lt"/>
                <a:ea typeface="+mj-ea"/>
                <a:cs typeface="+mj-cs"/>
                <a:sym typeface="Calibri"/>
              </a:defRPr>
            </a:pPr>
            <a:r>
              <a:rPr dirty="0"/>
              <a:t>OUR GOAL:</a:t>
            </a:r>
            <a:r>
              <a:rPr lang="en-US" dirty="0"/>
              <a:t> In our project w</a:t>
            </a:r>
            <a:r>
              <a:rPr dirty="0"/>
              <a:t>e build </a:t>
            </a:r>
            <a:r>
              <a:rPr lang="en-US" dirty="0"/>
              <a:t>different </a:t>
            </a:r>
            <a:r>
              <a:rPr dirty="0"/>
              <a:t>model</a:t>
            </a:r>
            <a:r>
              <a:rPr lang="en-US" dirty="0"/>
              <a:t>s</a:t>
            </a:r>
            <a:r>
              <a:rPr dirty="0"/>
              <a:t> which </a:t>
            </a:r>
            <a:r>
              <a:rPr lang="en-US" dirty="0"/>
              <a:t>are</a:t>
            </a:r>
            <a:r>
              <a:rPr dirty="0"/>
              <a:t> used to </a:t>
            </a:r>
            <a:r>
              <a:rPr lang="en-US" dirty="0"/>
              <a:t>predict </a:t>
            </a:r>
            <a:r>
              <a:rPr dirty="0"/>
              <a:t>the </a:t>
            </a:r>
            <a:r>
              <a:rPr lang="en-US" dirty="0"/>
              <a:t>probability of </a:t>
            </a:r>
            <a:r>
              <a:rPr dirty="0"/>
              <a:t>credit card fraud case by </a:t>
            </a:r>
            <a:r>
              <a:rPr lang="en-US" dirty="0"/>
              <a:t>analyzing</a:t>
            </a:r>
            <a:r>
              <a:rPr dirty="0"/>
              <a:t> dataset</a:t>
            </a:r>
            <a:r>
              <a:rPr lang="en-US" dirty="0"/>
              <a:t>, in order to prevent credit card fraud crime.</a:t>
            </a:r>
            <a:endParaRPr dirty="0"/>
          </a:p>
        </p:txBody>
      </p:sp>
      <p:pic>
        <p:nvPicPr>
          <p:cNvPr id="137" name="Picture 15" descr="Picture 15"/>
          <p:cNvPicPr>
            <a:picLocks noChangeAspect="1"/>
          </p:cNvPicPr>
          <p:nvPr/>
        </p:nvPicPr>
        <p:blipFill>
          <a:blip r:embed="rId3">
            <a:extLst/>
          </a:blip>
          <a:stretch>
            <a:fillRect/>
          </a:stretch>
        </p:blipFill>
        <p:spPr>
          <a:xfrm>
            <a:off x="417445" y="222568"/>
            <a:ext cx="1739901" cy="1155701"/>
          </a:xfrm>
          <a:prstGeom prst="rect">
            <a:avLst/>
          </a:prstGeom>
          <a:ln w="12700">
            <a:miter lim="400000"/>
          </a:ln>
        </p:spPr>
      </p:pic>
      <p:pic>
        <p:nvPicPr>
          <p:cNvPr id="138" name="Picture 18" descr="Picture 18"/>
          <p:cNvPicPr>
            <a:picLocks noChangeAspect="1"/>
          </p:cNvPicPr>
          <p:nvPr/>
        </p:nvPicPr>
        <p:blipFill>
          <a:blip r:embed="rId4">
            <a:extLst/>
          </a:blip>
          <a:stretch>
            <a:fillRect/>
          </a:stretch>
        </p:blipFill>
        <p:spPr>
          <a:xfrm>
            <a:off x="7955960" y="211833"/>
            <a:ext cx="3805895" cy="632252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Box 1"/>
          <p:cNvSpPr txBox="1"/>
          <p:nvPr/>
        </p:nvSpPr>
        <p:spPr>
          <a:xfrm>
            <a:off x="845971" y="433393"/>
            <a:ext cx="3084643" cy="6375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600">
                <a:solidFill>
                  <a:srgbClr val="595959"/>
                </a:solidFill>
                <a:latin typeface="GeosansLight"/>
                <a:ea typeface="GeosansLight"/>
                <a:cs typeface="GeosansLight"/>
                <a:sym typeface="GeosansLight"/>
              </a:defRPr>
            </a:lvl1pPr>
          </a:lstStyle>
          <a:p>
            <a:r>
              <a:t>WHAT WE DO</a:t>
            </a:r>
          </a:p>
        </p:txBody>
      </p:sp>
      <p:sp>
        <p:nvSpPr>
          <p:cNvPr id="141" name="Oval 6"/>
          <p:cNvSpPr/>
          <p:nvPr/>
        </p:nvSpPr>
        <p:spPr>
          <a:xfrm>
            <a:off x="6156140" y="1737723"/>
            <a:ext cx="531633" cy="531632"/>
          </a:xfrm>
          <a:prstGeom prst="ellipse">
            <a:avLst/>
          </a:prstGeom>
          <a:solidFill>
            <a:schemeClr val="accent4"/>
          </a:solidFill>
          <a:ln w="12700">
            <a:miter lim="400000"/>
          </a:ln>
        </p:spPr>
        <p:txBody>
          <a:bodyPr lIns="45718" tIns="45718" rIns="45718" bIns="45718" anchor="ctr"/>
          <a:lstStyle/>
          <a:p>
            <a:pPr algn="ctr">
              <a:defRPr>
                <a:solidFill>
                  <a:srgbClr val="F2F2F2"/>
                </a:solidFill>
                <a:latin typeface="+mj-lt"/>
                <a:ea typeface="+mj-ea"/>
                <a:cs typeface="+mj-cs"/>
                <a:sym typeface="Calibri"/>
              </a:defRPr>
            </a:pPr>
            <a:endParaRPr/>
          </a:p>
        </p:txBody>
      </p:sp>
      <p:sp>
        <p:nvSpPr>
          <p:cNvPr id="142" name="Arc 8"/>
          <p:cNvSpPr/>
          <p:nvPr/>
        </p:nvSpPr>
        <p:spPr>
          <a:xfrm>
            <a:off x="6148099" y="1675011"/>
            <a:ext cx="599866" cy="575170"/>
          </a:xfrm>
          <a:custGeom>
            <a:avLst/>
            <a:gdLst/>
            <a:ahLst/>
            <a:cxnLst>
              <a:cxn ang="0">
                <a:pos x="wd2" y="hd2"/>
              </a:cxn>
              <a:cxn ang="5400000">
                <a:pos x="wd2" y="hd2"/>
              </a:cxn>
              <a:cxn ang="10800000">
                <a:pos x="wd2" y="hd2"/>
              </a:cxn>
              <a:cxn ang="16200000">
                <a:pos x="wd2" y="hd2"/>
              </a:cxn>
            </a:cxnLst>
            <a:rect l="0" t="0" r="r" b="b"/>
            <a:pathLst>
              <a:path w="20077" h="20017" extrusionOk="0">
                <a:moveTo>
                  <a:pt x="0" y="5193"/>
                </a:moveTo>
                <a:cubicBezTo>
                  <a:pt x="3268" y="-70"/>
                  <a:pt x="10021" y="-1583"/>
                  <a:pt x="15083" y="1815"/>
                </a:cubicBezTo>
                <a:cubicBezTo>
                  <a:pt x="20145" y="5212"/>
                  <a:pt x="21600" y="12233"/>
                  <a:pt x="18332" y="17497"/>
                </a:cubicBezTo>
                <a:cubicBezTo>
                  <a:pt x="17745" y="18442"/>
                  <a:pt x="17026" y="19292"/>
                  <a:pt x="16199" y="20017"/>
                </a:cubicBezTo>
              </a:path>
            </a:pathLst>
          </a:custGeom>
          <a:ln w="25400">
            <a:solidFill>
              <a:schemeClr val="accent4"/>
            </a:solidFill>
            <a:miter/>
            <a:headEnd type="triangle"/>
          </a:ln>
        </p:spPr>
        <p:txBody>
          <a:bodyPr lIns="45718" tIns="45718" rIns="45718" bIns="45718" anchor="ctr"/>
          <a:lstStyle/>
          <a:p>
            <a:pPr algn="ctr">
              <a:defRPr>
                <a:latin typeface="+mj-lt"/>
                <a:ea typeface="+mj-ea"/>
                <a:cs typeface="+mj-cs"/>
                <a:sym typeface="Calibri"/>
              </a:defRPr>
            </a:pPr>
            <a:endParaRPr/>
          </a:p>
        </p:txBody>
      </p:sp>
      <p:sp>
        <p:nvSpPr>
          <p:cNvPr id="143" name="Oval 4"/>
          <p:cNvSpPr/>
          <p:nvPr/>
        </p:nvSpPr>
        <p:spPr>
          <a:xfrm>
            <a:off x="7208873" y="3397101"/>
            <a:ext cx="818713" cy="818713"/>
          </a:xfrm>
          <a:prstGeom prst="ellipse">
            <a:avLst/>
          </a:prstGeom>
          <a:solidFill>
            <a:schemeClr val="accent2"/>
          </a:solidFill>
          <a:ln w="12700">
            <a:miter lim="400000"/>
          </a:ln>
        </p:spPr>
        <p:txBody>
          <a:bodyPr lIns="45718" tIns="45718" rIns="45718" bIns="45718" anchor="ctr"/>
          <a:lstStyle/>
          <a:p>
            <a:pPr algn="ctr">
              <a:defRPr sz="2800">
                <a:solidFill>
                  <a:srgbClr val="F2F2F2"/>
                </a:solidFill>
                <a:latin typeface="+mj-lt"/>
                <a:ea typeface="+mj-ea"/>
                <a:cs typeface="+mj-cs"/>
                <a:sym typeface="Calibri"/>
              </a:defRPr>
            </a:pPr>
            <a:endParaRPr/>
          </a:p>
        </p:txBody>
      </p:sp>
      <p:sp>
        <p:nvSpPr>
          <p:cNvPr id="144" name="Oval 12"/>
          <p:cNvSpPr/>
          <p:nvPr/>
        </p:nvSpPr>
        <p:spPr>
          <a:xfrm>
            <a:off x="2456120" y="2785728"/>
            <a:ext cx="818714" cy="818713"/>
          </a:xfrm>
          <a:prstGeom prst="ellipse">
            <a:avLst/>
          </a:prstGeom>
          <a:solidFill>
            <a:schemeClr val="accent4"/>
          </a:solidFill>
          <a:ln w="12700">
            <a:miter lim="400000"/>
          </a:ln>
        </p:spPr>
        <p:txBody>
          <a:bodyPr lIns="45718" tIns="45718" rIns="45718" bIns="45718" anchor="ctr"/>
          <a:lstStyle/>
          <a:p>
            <a:pPr algn="ctr">
              <a:defRPr sz="2800">
                <a:solidFill>
                  <a:srgbClr val="F2F2F2"/>
                </a:solidFill>
                <a:latin typeface="+mj-lt"/>
                <a:ea typeface="+mj-ea"/>
                <a:cs typeface="+mj-cs"/>
                <a:sym typeface="Calibri"/>
              </a:defRPr>
            </a:pPr>
            <a:endParaRPr/>
          </a:p>
        </p:txBody>
      </p:sp>
      <p:sp>
        <p:nvSpPr>
          <p:cNvPr id="145" name="Oval 13"/>
          <p:cNvSpPr/>
          <p:nvPr/>
        </p:nvSpPr>
        <p:spPr>
          <a:xfrm>
            <a:off x="1219200" y="4496241"/>
            <a:ext cx="818708" cy="818713"/>
          </a:xfrm>
          <a:prstGeom prst="ellipse">
            <a:avLst/>
          </a:prstGeom>
          <a:solidFill>
            <a:schemeClr val="accent2"/>
          </a:solidFill>
          <a:ln w="12700">
            <a:miter lim="400000"/>
          </a:ln>
        </p:spPr>
        <p:txBody>
          <a:bodyPr lIns="45718" tIns="45718" rIns="45718" bIns="45718" anchor="ctr"/>
          <a:lstStyle/>
          <a:p>
            <a:pPr algn="ctr">
              <a:defRPr sz="2800">
                <a:solidFill>
                  <a:srgbClr val="F2F2F2"/>
                </a:solidFill>
                <a:latin typeface="+mj-lt"/>
                <a:ea typeface="+mj-ea"/>
                <a:cs typeface="+mj-cs"/>
                <a:sym typeface="Calibri"/>
              </a:defRPr>
            </a:pPr>
            <a:endParaRPr/>
          </a:p>
        </p:txBody>
      </p:sp>
      <p:sp>
        <p:nvSpPr>
          <p:cNvPr id="146" name="Arc 14"/>
          <p:cNvSpPr/>
          <p:nvPr/>
        </p:nvSpPr>
        <p:spPr>
          <a:xfrm>
            <a:off x="2394560" y="2724167"/>
            <a:ext cx="941835" cy="941835"/>
          </a:xfrm>
          <a:prstGeom prst="ellipse">
            <a:avLst/>
          </a:prstGeom>
          <a:ln w="25400">
            <a:solidFill>
              <a:schemeClr val="accent4"/>
            </a:solidFill>
            <a:miter/>
            <a:headEnd type="triangle"/>
          </a:ln>
        </p:spPr>
        <p:txBody>
          <a:bodyPr lIns="45718" tIns="45718" rIns="45718" bIns="45718" anchor="ctr"/>
          <a:lstStyle/>
          <a:p>
            <a:pPr algn="ctr">
              <a:defRPr>
                <a:latin typeface="+mj-lt"/>
                <a:ea typeface="+mj-ea"/>
                <a:cs typeface="+mj-cs"/>
                <a:sym typeface="Calibri"/>
              </a:defRPr>
            </a:pPr>
            <a:endParaRPr/>
          </a:p>
        </p:txBody>
      </p:sp>
      <p:sp>
        <p:nvSpPr>
          <p:cNvPr id="147" name="Oval 15"/>
          <p:cNvSpPr/>
          <p:nvPr/>
        </p:nvSpPr>
        <p:spPr>
          <a:xfrm>
            <a:off x="8187070" y="5160729"/>
            <a:ext cx="531633" cy="531633"/>
          </a:xfrm>
          <a:prstGeom prst="ellipse">
            <a:avLst/>
          </a:prstGeom>
          <a:solidFill>
            <a:schemeClr val="accent4"/>
          </a:solidFill>
          <a:ln w="12700">
            <a:miter lim="400000"/>
          </a:ln>
        </p:spPr>
        <p:txBody>
          <a:bodyPr lIns="45718" tIns="45718" rIns="45718" bIns="45718" anchor="ctr"/>
          <a:lstStyle/>
          <a:p>
            <a:pPr algn="ctr">
              <a:defRPr>
                <a:solidFill>
                  <a:srgbClr val="F2F2F2"/>
                </a:solidFill>
                <a:latin typeface="+mj-lt"/>
                <a:ea typeface="+mj-ea"/>
                <a:cs typeface="+mj-cs"/>
                <a:sym typeface="Calibri"/>
              </a:defRPr>
            </a:pPr>
            <a:endParaRPr/>
          </a:p>
        </p:txBody>
      </p:sp>
      <p:sp>
        <p:nvSpPr>
          <p:cNvPr id="148" name="Arc 16"/>
          <p:cNvSpPr/>
          <p:nvPr/>
        </p:nvSpPr>
        <p:spPr>
          <a:xfrm>
            <a:off x="8179027" y="5098017"/>
            <a:ext cx="599866" cy="575170"/>
          </a:xfrm>
          <a:custGeom>
            <a:avLst/>
            <a:gdLst/>
            <a:ahLst/>
            <a:cxnLst>
              <a:cxn ang="0">
                <a:pos x="wd2" y="hd2"/>
              </a:cxn>
              <a:cxn ang="5400000">
                <a:pos x="wd2" y="hd2"/>
              </a:cxn>
              <a:cxn ang="10800000">
                <a:pos x="wd2" y="hd2"/>
              </a:cxn>
              <a:cxn ang="16200000">
                <a:pos x="wd2" y="hd2"/>
              </a:cxn>
            </a:cxnLst>
            <a:rect l="0" t="0" r="r" b="b"/>
            <a:pathLst>
              <a:path w="20077" h="20017" extrusionOk="0">
                <a:moveTo>
                  <a:pt x="0" y="5193"/>
                </a:moveTo>
                <a:cubicBezTo>
                  <a:pt x="3268" y="-70"/>
                  <a:pt x="10021" y="-1583"/>
                  <a:pt x="15083" y="1815"/>
                </a:cubicBezTo>
                <a:cubicBezTo>
                  <a:pt x="20145" y="5212"/>
                  <a:pt x="21600" y="12233"/>
                  <a:pt x="18332" y="17497"/>
                </a:cubicBezTo>
                <a:cubicBezTo>
                  <a:pt x="17745" y="18442"/>
                  <a:pt x="17026" y="19292"/>
                  <a:pt x="16199" y="20017"/>
                </a:cubicBezTo>
              </a:path>
            </a:pathLst>
          </a:custGeom>
          <a:ln w="25400">
            <a:solidFill>
              <a:schemeClr val="accent4"/>
            </a:solidFill>
            <a:miter/>
            <a:headEnd type="triangle"/>
          </a:ln>
        </p:spPr>
        <p:txBody>
          <a:bodyPr lIns="45718" tIns="45718" rIns="45718" bIns="45718" anchor="ctr"/>
          <a:lstStyle/>
          <a:p>
            <a:pPr algn="ctr">
              <a:defRPr>
                <a:latin typeface="+mj-lt"/>
                <a:ea typeface="+mj-ea"/>
                <a:cs typeface="+mj-cs"/>
                <a:sym typeface="Calibri"/>
              </a:defRPr>
            </a:pPr>
            <a:endParaRPr/>
          </a:p>
        </p:txBody>
      </p:sp>
      <p:grpSp>
        <p:nvGrpSpPr>
          <p:cNvPr id="151" name="Group 19"/>
          <p:cNvGrpSpPr/>
          <p:nvPr/>
        </p:nvGrpSpPr>
        <p:grpSpPr>
          <a:xfrm>
            <a:off x="2155023" y="4449724"/>
            <a:ext cx="2391376" cy="728580"/>
            <a:chOff x="0" y="0"/>
            <a:chExt cx="2391374" cy="728579"/>
          </a:xfrm>
        </p:grpSpPr>
        <p:sp>
          <p:nvSpPr>
            <p:cNvPr id="149" name="TextBox 17"/>
            <p:cNvSpPr txBox="1"/>
            <p:nvPr/>
          </p:nvSpPr>
          <p:spPr>
            <a:xfrm>
              <a:off x="-1" y="0"/>
              <a:ext cx="790160" cy="3708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8" tIns="45718" rIns="45718" bIns="45718" numCol="1" anchor="t">
              <a:spAutoFit/>
            </a:bodyPr>
            <a:lstStyle>
              <a:lvl1pPr>
                <a:defRPr b="1">
                  <a:solidFill>
                    <a:srgbClr val="404040"/>
                  </a:solidFill>
                  <a:latin typeface="Open Sans"/>
                  <a:ea typeface="Open Sans"/>
                  <a:cs typeface="Open Sans"/>
                  <a:sym typeface="Open Sans"/>
                </a:defRPr>
              </a:lvl1pPr>
            </a:lstStyle>
            <a:p>
              <a:r>
                <a:t>Step 1</a:t>
              </a:r>
            </a:p>
          </p:txBody>
        </p:sp>
        <p:sp>
          <p:nvSpPr>
            <p:cNvPr id="150" name="Rectangle 18"/>
            <p:cNvSpPr txBox="1"/>
            <p:nvPr/>
          </p:nvSpPr>
          <p:spPr>
            <a:xfrm>
              <a:off x="-1" y="357743"/>
              <a:ext cx="2391375" cy="3708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defRPr b="1">
                  <a:solidFill>
                    <a:srgbClr val="808080"/>
                  </a:solidFill>
                  <a:latin typeface="Open Sans"/>
                  <a:ea typeface="Open Sans"/>
                  <a:cs typeface="Open Sans"/>
                  <a:sym typeface="Open Sans"/>
                </a:defRPr>
              </a:lvl1pPr>
            </a:lstStyle>
            <a:p>
              <a:r>
                <a:t>DATA PROCESSING</a:t>
              </a:r>
            </a:p>
          </p:txBody>
        </p:sp>
      </p:grpSp>
      <p:grpSp>
        <p:nvGrpSpPr>
          <p:cNvPr id="154" name="Group 20"/>
          <p:cNvGrpSpPr/>
          <p:nvPr/>
        </p:nvGrpSpPr>
        <p:grpSpPr>
          <a:xfrm>
            <a:off x="3425689" y="2739211"/>
            <a:ext cx="2391376" cy="1007981"/>
            <a:chOff x="0" y="0"/>
            <a:chExt cx="2391374" cy="1007980"/>
          </a:xfrm>
        </p:grpSpPr>
        <p:sp>
          <p:nvSpPr>
            <p:cNvPr id="152" name="TextBox 21"/>
            <p:cNvSpPr txBox="1"/>
            <p:nvPr/>
          </p:nvSpPr>
          <p:spPr>
            <a:xfrm>
              <a:off x="-1" y="-1"/>
              <a:ext cx="779768" cy="3708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defRPr b="1">
                  <a:solidFill>
                    <a:srgbClr val="595959"/>
                  </a:solidFill>
                  <a:latin typeface="Open Sans"/>
                  <a:ea typeface="Open Sans"/>
                  <a:cs typeface="Open Sans"/>
                  <a:sym typeface="Open Sans"/>
                </a:defRPr>
              </a:lvl1pPr>
            </a:lstStyle>
            <a:p>
              <a:r>
                <a:t>Step 2</a:t>
              </a:r>
            </a:p>
          </p:txBody>
        </p:sp>
        <p:sp>
          <p:nvSpPr>
            <p:cNvPr id="153" name="Rectangle 22"/>
            <p:cNvSpPr txBox="1"/>
            <p:nvPr/>
          </p:nvSpPr>
          <p:spPr>
            <a:xfrm>
              <a:off x="-1" y="357743"/>
              <a:ext cx="2391375" cy="6502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defRPr b="1">
                  <a:solidFill>
                    <a:srgbClr val="808080"/>
                  </a:solidFill>
                  <a:latin typeface="Open Sans"/>
                  <a:ea typeface="Open Sans"/>
                  <a:cs typeface="Open Sans"/>
                  <a:sym typeface="Open Sans"/>
                </a:defRPr>
              </a:lvl1pPr>
            </a:lstStyle>
            <a:p>
              <a:r>
                <a:t>DATE EXPLOARATION</a:t>
              </a:r>
            </a:p>
          </p:txBody>
        </p:sp>
      </p:grpSp>
      <p:grpSp>
        <p:nvGrpSpPr>
          <p:cNvPr id="157" name="Group 23"/>
          <p:cNvGrpSpPr/>
          <p:nvPr/>
        </p:nvGrpSpPr>
        <p:grpSpPr>
          <a:xfrm>
            <a:off x="6892034" y="1545114"/>
            <a:ext cx="2391376" cy="728580"/>
            <a:chOff x="0" y="0"/>
            <a:chExt cx="2391374" cy="728579"/>
          </a:xfrm>
        </p:grpSpPr>
        <p:sp>
          <p:nvSpPr>
            <p:cNvPr id="155" name="TextBox 24"/>
            <p:cNvSpPr txBox="1"/>
            <p:nvPr/>
          </p:nvSpPr>
          <p:spPr>
            <a:xfrm>
              <a:off x="-1" y="0"/>
              <a:ext cx="790160" cy="3708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8" tIns="45718" rIns="45718" bIns="45718" numCol="1" anchor="t">
              <a:spAutoFit/>
            </a:bodyPr>
            <a:lstStyle>
              <a:lvl1pPr>
                <a:defRPr b="1">
                  <a:solidFill>
                    <a:srgbClr val="404040"/>
                  </a:solidFill>
                  <a:latin typeface="Open Sans"/>
                  <a:ea typeface="Open Sans"/>
                  <a:cs typeface="Open Sans"/>
                  <a:sym typeface="Open Sans"/>
                </a:defRPr>
              </a:lvl1pPr>
            </a:lstStyle>
            <a:p>
              <a:r>
                <a:t>Step 3</a:t>
              </a:r>
            </a:p>
          </p:txBody>
        </p:sp>
        <p:sp>
          <p:nvSpPr>
            <p:cNvPr id="156" name="Rectangle 25"/>
            <p:cNvSpPr txBox="1"/>
            <p:nvPr/>
          </p:nvSpPr>
          <p:spPr>
            <a:xfrm>
              <a:off x="-1" y="357743"/>
              <a:ext cx="2391375" cy="3708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defRPr b="1">
                  <a:solidFill>
                    <a:srgbClr val="595959"/>
                  </a:solidFill>
                  <a:latin typeface="Open Sans"/>
                  <a:ea typeface="Open Sans"/>
                  <a:cs typeface="Open Sans"/>
                  <a:sym typeface="Open Sans"/>
                </a:defRPr>
              </a:lvl1pPr>
            </a:lstStyle>
            <a:p>
              <a:r>
                <a:t>MODEL SELECTION</a:t>
              </a:r>
            </a:p>
          </p:txBody>
        </p:sp>
      </p:grpSp>
      <p:grpSp>
        <p:nvGrpSpPr>
          <p:cNvPr id="160" name="Group 26"/>
          <p:cNvGrpSpPr/>
          <p:nvPr/>
        </p:nvGrpSpPr>
        <p:grpSpPr>
          <a:xfrm>
            <a:off x="8122903" y="3350583"/>
            <a:ext cx="2391376" cy="715880"/>
            <a:chOff x="0" y="0"/>
            <a:chExt cx="2391374" cy="715879"/>
          </a:xfrm>
        </p:grpSpPr>
        <p:sp>
          <p:nvSpPr>
            <p:cNvPr id="158" name="TextBox 27"/>
            <p:cNvSpPr txBox="1"/>
            <p:nvPr/>
          </p:nvSpPr>
          <p:spPr>
            <a:xfrm>
              <a:off x="-1" y="-1"/>
              <a:ext cx="790160" cy="3708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8" tIns="45718" rIns="45718" bIns="45718" numCol="1" anchor="t">
              <a:spAutoFit/>
            </a:bodyPr>
            <a:lstStyle>
              <a:lvl1pPr>
                <a:defRPr b="1">
                  <a:solidFill>
                    <a:srgbClr val="404040"/>
                  </a:solidFill>
                  <a:latin typeface="Open Sans"/>
                  <a:ea typeface="Open Sans"/>
                  <a:cs typeface="Open Sans"/>
                  <a:sym typeface="Open Sans"/>
                </a:defRPr>
              </a:lvl1pPr>
            </a:lstStyle>
            <a:p>
              <a:r>
                <a:t>Step 4</a:t>
              </a:r>
            </a:p>
          </p:txBody>
        </p:sp>
        <p:sp>
          <p:nvSpPr>
            <p:cNvPr id="159" name="Rectangle 28"/>
            <p:cNvSpPr txBox="1"/>
            <p:nvPr/>
          </p:nvSpPr>
          <p:spPr>
            <a:xfrm>
              <a:off x="-1" y="357743"/>
              <a:ext cx="2391375" cy="3581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defRPr b="1">
                  <a:solidFill>
                    <a:srgbClr val="595959"/>
                  </a:solidFill>
                  <a:latin typeface="+mj-lt"/>
                  <a:ea typeface="+mj-ea"/>
                  <a:cs typeface="+mj-cs"/>
                  <a:sym typeface="Calibri"/>
                </a:defRPr>
              </a:lvl1pPr>
            </a:lstStyle>
            <a:p>
              <a:r>
                <a:t>MODEL DIAGNOSIS</a:t>
              </a:r>
            </a:p>
          </p:txBody>
        </p:sp>
      </p:grpSp>
      <p:grpSp>
        <p:nvGrpSpPr>
          <p:cNvPr id="163" name="Group 29"/>
          <p:cNvGrpSpPr/>
          <p:nvPr/>
        </p:nvGrpSpPr>
        <p:grpSpPr>
          <a:xfrm>
            <a:off x="8838977" y="4971387"/>
            <a:ext cx="2391377" cy="1007981"/>
            <a:chOff x="-1" y="0"/>
            <a:chExt cx="2391376" cy="1007980"/>
          </a:xfrm>
        </p:grpSpPr>
        <p:sp>
          <p:nvSpPr>
            <p:cNvPr id="161" name="TextBox 30"/>
            <p:cNvSpPr txBox="1"/>
            <p:nvPr/>
          </p:nvSpPr>
          <p:spPr>
            <a:xfrm>
              <a:off x="-2" y="-1"/>
              <a:ext cx="790161" cy="3708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8" tIns="45718" rIns="45718" bIns="45718" numCol="1" anchor="t">
              <a:spAutoFit/>
            </a:bodyPr>
            <a:lstStyle>
              <a:lvl1pPr>
                <a:defRPr b="1">
                  <a:solidFill>
                    <a:srgbClr val="404040"/>
                  </a:solidFill>
                  <a:latin typeface="Open Sans"/>
                  <a:ea typeface="Open Sans"/>
                  <a:cs typeface="Open Sans"/>
                  <a:sym typeface="Open Sans"/>
                </a:defRPr>
              </a:lvl1pPr>
            </a:lstStyle>
            <a:p>
              <a:r>
                <a:t>Step 5</a:t>
              </a:r>
            </a:p>
          </p:txBody>
        </p:sp>
        <p:sp>
          <p:nvSpPr>
            <p:cNvPr id="162" name="Rectangle 31"/>
            <p:cNvSpPr txBox="1"/>
            <p:nvPr/>
          </p:nvSpPr>
          <p:spPr>
            <a:xfrm>
              <a:off x="-2" y="357743"/>
              <a:ext cx="2391378" cy="6502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defRPr b="1">
                  <a:solidFill>
                    <a:srgbClr val="595959"/>
                  </a:solidFill>
                  <a:latin typeface="Open Sans"/>
                  <a:ea typeface="Open Sans"/>
                  <a:cs typeface="Open Sans"/>
                  <a:sym typeface="Open Sans"/>
                </a:defRPr>
              </a:lvl1pPr>
            </a:lstStyle>
            <a:p>
              <a:r>
                <a:t>MODEL CORRECTION</a:t>
              </a:r>
            </a:p>
          </p:txBody>
        </p:sp>
      </p:grpSp>
      <p:sp>
        <p:nvSpPr>
          <p:cNvPr id="164" name="Curved Connector 33"/>
          <p:cNvSpPr/>
          <p:nvPr/>
        </p:nvSpPr>
        <p:spPr>
          <a:xfrm rot="5400000" flipH="1" flipV="1">
            <a:off x="1508715" y="3548836"/>
            <a:ext cx="1067244" cy="8275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5400">
            <a:solidFill>
              <a:schemeClr val="accent2"/>
            </a:solidFill>
            <a:prstDash val="sysDot"/>
            <a:miter/>
          </a:ln>
        </p:spPr>
        <p:txBody>
          <a:bodyPr lIns="45718" tIns="45718" rIns="45718" bIns="45718" anchor="ctr"/>
          <a:lstStyle/>
          <a:p>
            <a:pPr>
              <a:defRPr>
                <a:latin typeface="+mj-lt"/>
                <a:ea typeface="+mj-ea"/>
                <a:cs typeface="+mj-cs"/>
                <a:sym typeface="Calibri"/>
              </a:defRPr>
            </a:pPr>
            <a:endParaRPr/>
          </a:p>
        </p:txBody>
      </p:sp>
      <p:sp>
        <p:nvSpPr>
          <p:cNvPr id="165" name="Freeform 37"/>
          <p:cNvSpPr/>
          <p:nvPr/>
        </p:nvSpPr>
        <p:spPr>
          <a:xfrm>
            <a:off x="3221663" y="2004469"/>
            <a:ext cx="2955855" cy="845058"/>
          </a:xfrm>
          <a:custGeom>
            <a:avLst/>
            <a:gdLst/>
            <a:ahLst/>
            <a:cxnLst>
              <a:cxn ang="0">
                <a:pos x="wd2" y="hd2"/>
              </a:cxn>
              <a:cxn ang="5400000">
                <a:pos x="wd2" y="hd2"/>
              </a:cxn>
              <a:cxn ang="10800000">
                <a:pos x="wd2" y="hd2"/>
              </a:cxn>
              <a:cxn ang="16200000">
                <a:pos x="wd2" y="hd2"/>
              </a:cxn>
            </a:cxnLst>
            <a:rect l="0" t="0" r="r" b="b"/>
            <a:pathLst>
              <a:path w="21600" h="19886" extrusionOk="0">
                <a:moveTo>
                  <a:pt x="0" y="19886"/>
                </a:moveTo>
                <a:cubicBezTo>
                  <a:pt x="1619" y="12172"/>
                  <a:pt x="3237" y="4457"/>
                  <a:pt x="6837" y="1372"/>
                </a:cubicBezTo>
                <a:cubicBezTo>
                  <a:pt x="10437" y="-1714"/>
                  <a:pt x="21600" y="1372"/>
                  <a:pt x="21600" y="1372"/>
                </a:cubicBezTo>
              </a:path>
            </a:pathLst>
          </a:custGeom>
          <a:ln w="25400">
            <a:solidFill>
              <a:schemeClr val="accent4"/>
            </a:solidFill>
            <a:prstDash val="sysDot"/>
            <a:miter/>
          </a:ln>
        </p:spPr>
        <p:txBody>
          <a:bodyPr lIns="45718" tIns="45718" rIns="45718" bIns="45718" anchor="ctr"/>
          <a:lstStyle/>
          <a:p>
            <a:pPr algn="ctr">
              <a:defRPr>
                <a:solidFill>
                  <a:srgbClr val="FFFFFF"/>
                </a:solidFill>
                <a:latin typeface="+mj-lt"/>
                <a:ea typeface="+mj-ea"/>
                <a:cs typeface="+mj-cs"/>
                <a:sym typeface="Calibri"/>
              </a:defRPr>
            </a:pPr>
            <a:endParaRPr/>
          </a:p>
        </p:txBody>
      </p:sp>
      <p:cxnSp>
        <p:nvCxnSpPr>
          <p:cNvPr id="166" name="Curved Connector 39"/>
          <p:cNvCxnSpPr>
            <a:cxnSpLocks/>
            <a:stCxn id="142" idx="0"/>
          </p:cNvCxnSpPr>
          <p:nvPr/>
        </p:nvCxnSpPr>
        <p:spPr>
          <a:xfrm>
            <a:off x="6448032" y="1962596"/>
            <a:ext cx="939357" cy="1466403"/>
          </a:xfrm>
          <a:prstGeom prst="straightConnector1">
            <a:avLst/>
          </a:prstGeom>
          <a:ln w="25400">
            <a:solidFill>
              <a:schemeClr val="accent4"/>
            </a:solidFill>
            <a:prstDash val="sysDot"/>
            <a:miter/>
          </a:ln>
        </p:spPr>
      </p:cxnSp>
      <p:sp>
        <p:nvSpPr>
          <p:cNvPr id="167" name="Curved Connector 41"/>
          <p:cNvSpPr/>
          <p:nvPr/>
        </p:nvSpPr>
        <p:spPr>
          <a:xfrm rot="16200000" flipH="1">
            <a:off x="7607065" y="4226971"/>
            <a:ext cx="882231" cy="8599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25400">
            <a:solidFill>
              <a:schemeClr val="accent2"/>
            </a:solidFill>
            <a:prstDash val="sysDot"/>
            <a:miter/>
          </a:ln>
        </p:spPr>
        <p:txBody>
          <a:bodyPr lIns="45718" tIns="45718" rIns="45718" bIns="45718" anchor="ctr"/>
          <a:lstStyle/>
          <a:p>
            <a:pPr>
              <a:defRPr>
                <a:latin typeface="+mj-lt"/>
                <a:ea typeface="+mj-ea"/>
                <a:cs typeface="+mj-cs"/>
                <a:sym typeface="Calibri"/>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push di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8"/>
          <p:cNvSpPr txBox="1"/>
          <p:nvPr/>
        </p:nvSpPr>
        <p:spPr>
          <a:xfrm>
            <a:off x="3842546" y="451943"/>
            <a:ext cx="4406683" cy="6375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lgn="ctr">
              <a:defRPr sz="3600">
                <a:solidFill>
                  <a:srgbClr val="595959"/>
                </a:solidFill>
                <a:latin typeface="GeosansLight"/>
                <a:ea typeface="GeosansLight"/>
                <a:cs typeface="GeosansLight"/>
                <a:sym typeface="GeosansLight"/>
              </a:defRPr>
            </a:lvl1pPr>
          </a:lstStyle>
          <a:p>
            <a:r>
              <a:t>DATA PROCESSING</a:t>
            </a:r>
          </a:p>
        </p:txBody>
      </p:sp>
      <p:sp>
        <p:nvSpPr>
          <p:cNvPr id="170" name="Rectangle 2"/>
          <p:cNvSpPr txBox="1"/>
          <p:nvPr/>
        </p:nvSpPr>
        <p:spPr>
          <a:xfrm>
            <a:off x="5727636" y="1534307"/>
            <a:ext cx="841908" cy="7010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000">
                <a:solidFill>
                  <a:srgbClr val="404040"/>
                </a:solidFill>
                <a:latin typeface="FontAwesome"/>
                <a:ea typeface="FontAwesome"/>
                <a:cs typeface="FontAwesome"/>
                <a:sym typeface="FontAwesome"/>
              </a:defRPr>
            </a:lvl1pPr>
          </a:lstStyle>
          <a:p>
            <a:r>
              <a:t>STEP 1</a:t>
            </a:r>
          </a:p>
        </p:txBody>
      </p:sp>
      <p:sp>
        <p:nvSpPr>
          <p:cNvPr id="171" name="Rectangle 12"/>
          <p:cNvSpPr txBox="1"/>
          <p:nvPr/>
        </p:nvSpPr>
        <p:spPr>
          <a:xfrm>
            <a:off x="5863709" y="2897588"/>
            <a:ext cx="834822" cy="6502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a:solidFill>
                  <a:schemeClr val="accent2"/>
                </a:solidFill>
                <a:latin typeface="FontAwesome"/>
                <a:ea typeface="FontAwesome"/>
                <a:cs typeface="FontAwesome"/>
                <a:sym typeface="FontAwesome"/>
              </a:defRPr>
            </a:lvl1pPr>
          </a:lstStyle>
          <a:p>
            <a:r>
              <a:t>STEP 2</a:t>
            </a:r>
          </a:p>
        </p:txBody>
      </p:sp>
      <p:cxnSp>
        <p:nvCxnSpPr>
          <p:cNvPr id="172" name="Straight Connector 15"/>
          <p:cNvCxnSpPr>
            <a:cxnSpLocks/>
            <a:endCxn id="171" idx="0"/>
          </p:cNvCxnSpPr>
          <p:nvPr/>
        </p:nvCxnSpPr>
        <p:spPr>
          <a:xfrm>
            <a:off x="6136105" y="1924952"/>
            <a:ext cx="145015" cy="972636"/>
          </a:xfrm>
          <a:prstGeom prst="straightConnector1">
            <a:avLst/>
          </a:prstGeom>
          <a:ln>
            <a:solidFill>
              <a:srgbClr val="808080"/>
            </a:solidFill>
            <a:miter/>
            <a:headEnd type="oval"/>
            <a:tailEnd type="oval"/>
          </a:ln>
        </p:spPr>
      </p:cxnSp>
      <p:sp>
        <p:nvSpPr>
          <p:cNvPr id="173" name="Straight Connector 19"/>
          <p:cNvSpPr/>
          <p:nvPr/>
        </p:nvSpPr>
        <p:spPr>
          <a:xfrm flipH="1">
            <a:off x="5947155" y="3280099"/>
            <a:ext cx="292881" cy="681057"/>
          </a:xfrm>
          <a:prstGeom prst="line">
            <a:avLst/>
          </a:prstGeom>
          <a:ln>
            <a:solidFill>
              <a:srgbClr val="808080"/>
            </a:solidFill>
            <a:miter/>
            <a:headEnd type="oval"/>
            <a:tailEnd type="oval"/>
          </a:ln>
        </p:spPr>
        <p:txBody>
          <a:bodyPr lIns="45718" tIns="45718" rIns="45718" bIns="45718"/>
          <a:lstStyle/>
          <a:p>
            <a:endParaRPr/>
          </a:p>
        </p:txBody>
      </p:sp>
      <p:sp>
        <p:nvSpPr>
          <p:cNvPr id="174" name="TextBox 21"/>
          <p:cNvSpPr txBox="1"/>
          <p:nvPr/>
        </p:nvSpPr>
        <p:spPr>
          <a:xfrm>
            <a:off x="6698528" y="3297697"/>
            <a:ext cx="5346389" cy="2462208"/>
          </a:xfrm>
          <a:prstGeom prst="rect">
            <a:avLst/>
          </a:prstGeom>
          <a:ln w="6350">
            <a:solidFill>
              <a:srgbClr val="A6A6A6"/>
            </a:solidFill>
          </a:ln>
          <a:extLst>
            <a:ext uri="{C572A759-6A51-4108-AA02-DFA0A04FC94B}">
              <ma14:wrappingTextBoxFlag xmlns="" xmlns:ma14="http://schemas.microsoft.com/office/mac/drawingml/2011/main" val="1"/>
            </a:ext>
          </a:extLst>
        </p:spPr>
        <p:txBody>
          <a:bodyPr lIns="45718" tIns="45718" rIns="45718" bIns="45718">
            <a:spAutoFit/>
          </a:bodyPr>
          <a:lstStyle/>
          <a:p>
            <a:pPr algn="just">
              <a:defRPr sz="1600">
                <a:latin typeface="+mj-lt"/>
                <a:ea typeface="+mj-ea"/>
                <a:cs typeface="+mj-cs"/>
                <a:sym typeface="Calibri"/>
              </a:defRPr>
            </a:pPr>
            <a:r>
              <a:rPr dirty="0"/>
              <a:t>Total 284</a:t>
            </a:r>
            <a:r>
              <a:rPr lang="en-US" dirty="0"/>
              <a:t>,</a:t>
            </a:r>
            <a:r>
              <a:rPr dirty="0"/>
              <a:t>807 observations : class = 1 (492);  class =0 (284315)</a:t>
            </a:r>
            <a:endParaRPr sz="1000" dirty="0"/>
          </a:p>
          <a:p>
            <a:pPr algn="just">
              <a:defRPr sz="1600">
                <a:latin typeface="+mj-lt"/>
                <a:ea typeface="+mj-ea"/>
                <a:cs typeface="+mj-cs"/>
                <a:sym typeface="Calibri"/>
              </a:defRPr>
            </a:pPr>
            <a:r>
              <a:rPr lang="en-US" sz="1600" dirty="0">
                <a:sym typeface="Calibri" panose="020F0502020204030204"/>
              </a:rPr>
              <a:t>Because the dataset has 492 frauds out of 284,807 transactions. The dataset is highly unbalanced, the positive class (frauds) account for 0.172% of all transactions.</a:t>
            </a:r>
          </a:p>
          <a:p>
            <a:pPr algn="just">
              <a:defRPr sz="1600">
                <a:latin typeface="+mj-lt"/>
                <a:ea typeface="+mj-ea"/>
                <a:cs typeface="+mj-cs"/>
                <a:sym typeface="Calibri"/>
              </a:defRPr>
            </a:pPr>
            <a:r>
              <a:rPr dirty="0"/>
              <a:t>STEPS:</a:t>
            </a:r>
            <a:endParaRPr sz="1000" dirty="0"/>
          </a:p>
          <a:p>
            <a:pPr marL="228600" indent="-228600" algn="just">
              <a:buSzPct val="100000"/>
              <a:buAutoNum type="arabicPeriod"/>
              <a:defRPr sz="1600">
                <a:latin typeface="+mj-lt"/>
                <a:ea typeface="+mj-ea"/>
                <a:cs typeface="+mj-cs"/>
                <a:sym typeface="Calibri"/>
              </a:defRPr>
            </a:pPr>
            <a:r>
              <a:rPr dirty="0"/>
              <a:t>Distribute dataset (class = 0,1)</a:t>
            </a:r>
            <a:endParaRPr sz="1000" dirty="0"/>
          </a:p>
          <a:p>
            <a:pPr marL="228600" indent="-228600" algn="just">
              <a:buSzPct val="100000"/>
              <a:buAutoNum type="arabicPeriod"/>
              <a:defRPr sz="1600">
                <a:latin typeface="+mj-lt"/>
                <a:ea typeface="+mj-ea"/>
                <a:cs typeface="+mj-cs"/>
                <a:sym typeface="Calibri"/>
              </a:defRPr>
            </a:pPr>
            <a:r>
              <a:rPr dirty="0"/>
              <a:t>Pick 10% samples from the first dataset(class = 0) – File one</a:t>
            </a:r>
            <a:endParaRPr sz="1000" dirty="0"/>
          </a:p>
          <a:p>
            <a:pPr marL="228600" indent="-228600" algn="just">
              <a:buSzPct val="100000"/>
              <a:buAutoNum type="arabicPeriod"/>
              <a:defRPr sz="1600">
                <a:latin typeface="+mj-lt"/>
                <a:ea typeface="+mj-ea"/>
                <a:cs typeface="+mj-cs"/>
                <a:sym typeface="Calibri"/>
              </a:defRPr>
            </a:pPr>
            <a:r>
              <a:rPr dirty="0"/>
              <a:t>Replicate 10 files (class = 1) - File two (oversampling)</a:t>
            </a:r>
            <a:endParaRPr sz="1000" dirty="0"/>
          </a:p>
          <a:p>
            <a:pPr marL="228600" indent="-228600" algn="just">
              <a:buSzPct val="100000"/>
              <a:buAutoNum type="arabicPeriod"/>
              <a:defRPr sz="1600">
                <a:latin typeface="+mj-lt"/>
                <a:ea typeface="+mj-ea"/>
                <a:cs typeface="+mj-cs"/>
                <a:sym typeface="Calibri"/>
              </a:defRPr>
            </a:pPr>
            <a:r>
              <a:rPr dirty="0"/>
              <a:t>Combine File one &amp; File two</a:t>
            </a:r>
            <a:endParaRPr sz="1000" dirty="0"/>
          </a:p>
          <a:p>
            <a:pPr>
              <a:defRPr sz="1000">
                <a:solidFill>
                  <a:srgbClr val="595959"/>
                </a:solidFill>
                <a:latin typeface="Open Sans"/>
                <a:ea typeface="Open Sans"/>
                <a:cs typeface="Open Sans"/>
                <a:sym typeface="Open Sans"/>
              </a:defRPr>
            </a:pPr>
            <a:r>
              <a:rPr dirty="0"/>
              <a:t>  </a:t>
            </a:r>
          </a:p>
        </p:txBody>
      </p:sp>
      <p:sp>
        <p:nvSpPr>
          <p:cNvPr id="175" name="TextBox 23"/>
          <p:cNvSpPr txBox="1"/>
          <p:nvPr/>
        </p:nvSpPr>
        <p:spPr>
          <a:xfrm>
            <a:off x="-168506" y="1528715"/>
            <a:ext cx="5685772" cy="3962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r">
              <a:defRPr sz="2000">
                <a:solidFill>
                  <a:schemeClr val="accent4"/>
                </a:solidFill>
                <a:latin typeface="Open Sans"/>
                <a:ea typeface="Open Sans"/>
                <a:cs typeface="Open Sans"/>
                <a:sym typeface="Open Sans"/>
              </a:defRPr>
            </a:lvl1pPr>
          </a:lstStyle>
          <a:p>
            <a:r>
              <a:t>Convert Char Type of Variable Class to Numeric</a:t>
            </a:r>
          </a:p>
        </p:txBody>
      </p:sp>
      <p:sp>
        <p:nvSpPr>
          <p:cNvPr id="176" name="TextBox 17"/>
          <p:cNvSpPr txBox="1"/>
          <p:nvPr/>
        </p:nvSpPr>
        <p:spPr>
          <a:xfrm>
            <a:off x="2854410" y="4064175"/>
            <a:ext cx="2663830" cy="3962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r">
              <a:defRPr sz="2000">
                <a:solidFill>
                  <a:schemeClr val="accent4"/>
                </a:solidFill>
                <a:latin typeface="Open Sans"/>
                <a:ea typeface="Open Sans"/>
                <a:cs typeface="Open Sans"/>
                <a:sym typeface="Open Sans"/>
              </a:defRPr>
            </a:lvl1pPr>
          </a:lstStyle>
          <a:p>
            <a:r>
              <a:t>Normalize Dataset</a:t>
            </a:r>
          </a:p>
        </p:txBody>
      </p:sp>
      <p:pic>
        <p:nvPicPr>
          <p:cNvPr id="177" name="Picture 1" descr="Picture 1"/>
          <p:cNvPicPr>
            <a:picLocks noChangeAspect="1"/>
          </p:cNvPicPr>
          <p:nvPr/>
        </p:nvPicPr>
        <p:blipFill>
          <a:blip r:embed="rId2">
            <a:extLst/>
          </a:blip>
          <a:stretch>
            <a:fillRect/>
          </a:stretch>
        </p:blipFill>
        <p:spPr>
          <a:xfrm>
            <a:off x="822711" y="1928825"/>
            <a:ext cx="4677562" cy="2041083"/>
          </a:xfrm>
          <a:prstGeom prst="rect">
            <a:avLst/>
          </a:prstGeom>
          <a:ln w="12700">
            <a:miter lim="400000"/>
          </a:ln>
        </p:spPr>
      </p:pic>
      <p:sp>
        <p:nvSpPr>
          <p:cNvPr id="178" name="TextBox 4"/>
          <p:cNvSpPr txBox="1"/>
          <p:nvPr/>
        </p:nvSpPr>
        <p:spPr>
          <a:xfrm>
            <a:off x="6664751" y="2866810"/>
            <a:ext cx="1812501" cy="3962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2000">
                <a:solidFill>
                  <a:schemeClr val="accent4"/>
                </a:solidFill>
                <a:latin typeface="Open Sans"/>
                <a:ea typeface="Open Sans"/>
                <a:cs typeface="Open Sans"/>
                <a:sym typeface="Open Sans"/>
              </a:defRPr>
            </a:pPr>
            <a:r>
              <a:t>Class</a:t>
            </a:r>
            <a:r>
              <a:rPr>
                <a:solidFill>
                  <a:srgbClr val="00B0F0"/>
                </a:solidFill>
                <a:latin typeface="+mj-lt"/>
                <a:ea typeface="+mj-ea"/>
                <a:cs typeface="+mj-cs"/>
                <a:sym typeface="Calibri"/>
              </a:rPr>
              <a:t> </a:t>
            </a:r>
            <a:r>
              <a:t>Balance</a:t>
            </a:r>
          </a:p>
        </p:txBody>
      </p:sp>
      <p:sp>
        <p:nvSpPr>
          <p:cNvPr id="179" name="Rectangle 24"/>
          <p:cNvSpPr txBox="1"/>
          <p:nvPr/>
        </p:nvSpPr>
        <p:spPr>
          <a:xfrm>
            <a:off x="5625608" y="4064175"/>
            <a:ext cx="834822" cy="6502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a:latin typeface="FontAwesome"/>
                <a:ea typeface="FontAwesome"/>
                <a:cs typeface="FontAwesome"/>
                <a:sym typeface="FontAwesome"/>
              </a:defRPr>
            </a:lvl1pPr>
          </a:lstStyle>
          <a:p>
            <a:r>
              <a:t>STEP 3</a:t>
            </a:r>
          </a:p>
        </p:txBody>
      </p:sp>
      <p:pic>
        <p:nvPicPr>
          <p:cNvPr id="180" name="Picture 9" descr="Picture 9"/>
          <p:cNvPicPr>
            <a:picLocks noChangeAspect="1"/>
          </p:cNvPicPr>
          <p:nvPr/>
        </p:nvPicPr>
        <p:blipFill>
          <a:blip r:embed="rId3">
            <a:extLst/>
          </a:blip>
          <a:stretch>
            <a:fillRect/>
          </a:stretch>
        </p:blipFill>
        <p:spPr>
          <a:xfrm>
            <a:off x="840258" y="4500814"/>
            <a:ext cx="4687862" cy="213912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extBox 11"/>
          <p:cNvSpPr txBox="1"/>
          <p:nvPr/>
        </p:nvSpPr>
        <p:spPr>
          <a:xfrm>
            <a:off x="4364418" y="1051224"/>
            <a:ext cx="4441791" cy="230832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a:solidFill>
                  <a:srgbClr val="595959"/>
                </a:solidFill>
                <a:latin typeface="Open Sans"/>
                <a:ea typeface="Open Sans"/>
                <a:cs typeface="Open Sans"/>
                <a:sym typeface="Open Sans"/>
              </a:defRPr>
            </a:pPr>
            <a:r>
              <a:rPr dirty="0"/>
              <a:t>We create the test set by using same method</a:t>
            </a:r>
            <a:r>
              <a:rPr lang="en-US" dirty="0"/>
              <a:t> like picking 10% form the file class = 0 as samples and we combine it and file class=1 into test set.</a:t>
            </a:r>
            <a:endParaRPr dirty="0"/>
          </a:p>
          <a:p>
            <a:pPr>
              <a:defRPr>
                <a:solidFill>
                  <a:srgbClr val="595959"/>
                </a:solidFill>
                <a:latin typeface="Open Sans"/>
                <a:ea typeface="Open Sans"/>
                <a:cs typeface="Open Sans"/>
                <a:sym typeface="Open Sans"/>
              </a:defRPr>
            </a:pPr>
            <a:endParaRPr dirty="0"/>
          </a:p>
          <a:p>
            <a:pPr>
              <a:defRPr>
                <a:solidFill>
                  <a:srgbClr val="595959"/>
                </a:solidFill>
                <a:latin typeface="Open Sans"/>
                <a:ea typeface="Open Sans"/>
                <a:cs typeface="Open Sans"/>
                <a:sym typeface="Open Sans"/>
              </a:defRPr>
            </a:pPr>
            <a:r>
              <a:rPr dirty="0"/>
              <a:t>The final train set: 33</a:t>
            </a:r>
            <a:r>
              <a:rPr lang="en-US" dirty="0"/>
              <a:t>,</a:t>
            </a:r>
            <a:r>
              <a:rPr dirty="0"/>
              <a:t>352 observations</a:t>
            </a:r>
          </a:p>
          <a:p>
            <a:pPr>
              <a:defRPr>
                <a:solidFill>
                  <a:srgbClr val="595959"/>
                </a:solidFill>
                <a:latin typeface="Open Sans"/>
                <a:ea typeface="Open Sans"/>
                <a:cs typeface="Open Sans"/>
                <a:sym typeface="Open Sans"/>
              </a:defRPr>
            </a:pPr>
            <a:endParaRPr dirty="0"/>
          </a:p>
          <a:p>
            <a:pPr>
              <a:defRPr>
                <a:solidFill>
                  <a:srgbClr val="595959"/>
                </a:solidFill>
                <a:latin typeface="Open Sans"/>
                <a:ea typeface="Open Sans"/>
                <a:cs typeface="Open Sans"/>
                <a:sym typeface="Open Sans"/>
              </a:defRPr>
            </a:pPr>
            <a:r>
              <a:rPr dirty="0"/>
              <a:t>The final test set: 28</a:t>
            </a:r>
            <a:r>
              <a:rPr lang="en-US" dirty="0"/>
              <a:t>,</a:t>
            </a:r>
            <a:r>
              <a:rPr dirty="0"/>
              <a:t>924 observations  </a:t>
            </a:r>
          </a:p>
        </p:txBody>
      </p:sp>
      <p:sp>
        <p:nvSpPr>
          <p:cNvPr id="183" name="TextBox 5"/>
          <p:cNvSpPr txBox="1"/>
          <p:nvPr/>
        </p:nvSpPr>
        <p:spPr>
          <a:xfrm>
            <a:off x="8303083" y="375304"/>
            <a:ext cx="3037316" cy="6375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p>
            <a:pPr>
              <a:defRPr sz="3600">
                <a:solidFill>
                  <a:srgbClr val="595959"/>
                </a:solidFill>
                <a:latin typeface="Open Sans"/>
                <a:ea typeface="Open Sans"/>
                <a:cs typeface="Open Sans"/>
                <a:sym typeface="Open Sans"/>
              </a:defRPr>
            </a:pPr>
            <a:r>
              <a:t>Class</a:t>
            </a:r>
            <a:r>
              <a:rPr>
                <a:latin typeface="+mj-lt"/>
                <a:ea typeface="+mj-ea"/>
                <a:cs typeface="+mj-cs"/>
                <a:sym typeface="Calibri"/>
              </a:rPr>
              <a:t> </a:t>
            </a:r>
            <a:r>
              <a:t>Balance</a:t>
            </a:r>
          </a:p>
        </p:txBody>
      </p:sp>
      <p:pic>
        <p:nvPicPr>
          <p:cNvPr id="184" name="Picture 6" descr="Picture 6"/>
          <p:cNvPicPr>
            <a:picLocks noChangeAspect="1"/>
          </p:cNvPicPr>
          <p:nvPr/>
        </p:nvPicPr>
        <p:blipFill>
          <a:blip r:embed="rId2">
            <a:extLst/>
          </a:blip>
          <a:stretch>
            <a:fillRect/>
          </a:stretch>
        </p:blipFill>
        <p:spPr>
          <a:xfrm>
            <a:off x="0" y="190639"/>
            <a:ext cx="4083216" cy="4029491"/>
          </a:xfrm>
          <a:prstGeom prst="rect">
            <a:avLst/>
          </a:prstGeom>
          <a:ln w="12700">
            <a:miter lim="400000"/>
          </a:ln>
        </p:spPr>
      </p:pic>
      <p:pic>
        <p:nvPicPr>
          <p:cNvPr id="185" name="Picture 8" descr="Picture 8"/>
          <p:cNvPicPr>
            <a:picLocks noChangeAspect="1"/>
          </p:cNvPicPr>
          <p:nvPr/>
        </p:nvPicPr>
        <p:blipFill>
          <a:blip r:embed="rId3">
            <a:extLst/>
          </a:blip>
          <a:stretch>
            <a:fillRect/>
          </a:stretch>
        </p:blipFill>
        <p:spPr>
          <a:xfrm>
            <a:off x="2583539" y="3542557"/>
            <a:ext cx="4880472" cy="293221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extBox 1"/>
          <p:cNvSpPr txBox="1"/>
          <p:nvPr/>
        </p:nvSpPr>
        <p:spPr>
          <a:xfrm>
            <a:off x="717177" y="1079278"/>
            <a:ext cx="4576347" cy="6375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3600">
                <a:solidFill>
                  <a:srgbClr val="595959"/>
                </a:solidFill>
                <a:latin typeface="GeosansLight"/>
                <a:ea typeface="GeosansLight"/>
                <a:cs typeface="GeosansLight"/>
                <a:sym typeface="GeosansLight"/>
              </a:defRPr>
            </a:lvl1pPr>
          </a:lstStyle>
          <a:p>
            <a:r>
              <a:t>DATA EXPLORATION</a:t>
            </a:r>
          </a:p>
        </p:txBody>
      </p:sp>
      <p:grpSp>
        <p:nvGrpSpPr>
          <p:cNvPr id="190" name="Oval 9"/>
          <p:cNvGrpSpPr/>
          <p:nvPr/>
        </p:nvGrpSpPr>
        <p:grpSpPr>
          <a:xfrm>
            <a:off x="5084773" y="2768423"/>
            <a:ext cx="1720876" cy="1571953"/>
            <a:chOff x="0" y="0"/>
            <a:chExt cx="1720875" cy="1571952"/>
          </a:xfrm>
        </p:grpSpPr>
        <p:sp>
          <p:nvSpPr>
            <p:cNvPr id="188" name="Oval"/>
            <p:cNvSpPr/>
            <p:nvPr/>
          </p:nvSpPr>
          <p:spPr>
            <a:xfrm>
              <a:off x="-1" y="0"/>
              <a:ext cx="1720876" cy="1571953"/>
            </a:xfrm>
            <a:prstGeom prst="ellipse">
              <a:avLst/>
            </a:prstGeom>
            <a:solidFill>
              <a:srgbClr val="D9D9D9"/>
            </a:solidFill>
            <a:ln w="6350" cap="flat">
              <a:solidFill>
                <a:srgbClr val="A6A6A6"/>
              </a:solidFill>
              <a:prstDash val="solid"/>
              <a:miter lim="8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89" name="Univariate Analysis"/>
            <p:cNvSpPr txBox="1"/>
            <p:nvPr/>
          </p:nvSpPr>
          <p:spPr>
            <a:xfrm>
              <a:off x="252015" y="473553"/>
              <a:ext cx="1216843" cy="6248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262626"/>
                  </a:solidFill>
                  <a:latin typeface="+mj-lt"/>
                  <a:ea typeface="+mj-ea"/>
                  <a:cs typeface="+mj-cs"/>
                  <a:sym typeface="Calibri"/>
                </a:defRPr>
              </a:lvl1pPr>
            </a:lstStyle>
            <a:p>
              <a:r>
                <a:t>Univariate Analysis</a:t>
              </a:r>
            </a:p>
          </p:txBody>
        </p:sp>
      </p:grpSp>
      <p:grpSp>
        <p:nvGrpSpPr>
          <p:cNvPr id="193" name="Oval 13"/>
          <p:cNvGrpSpPr/>
          <p:nvPr/>
        </p:nvGrpSpPr>
        <p:grpSpPr>
          <a:xfrm>
            <a:off x="9881732" y="2807181"/>
            <a:ext cx="1698059" cy="1571955"/>
            <a:chOff x="-1" y="-1"/>
            <a:chExt cx="1698057" cy="1571954"/>
          </a:xfrm>
        </p:grpSpPr>
        <p:sp>
          <p:nvSpPr>
            <p:cNvPr id="191" name="Oval"/>
            <p:cNvSpPr/>
            <p:nvPr/>
          </p:nvSpPr>
          <p:spPr>
            <a:xfrm>
              <a:off x="-2" y="-2"/>
              <a:ext cx="1698059" cy="1571956"/>
            </a:xfrm>
            <a:prstGeom prst="ellipse">
              <a:avLst/>
            </a:prstGeom>
            <a:solidFill>
              <a:srgbClr val="D9D9D9"/>
            </a:solidFill>
            <a:ln w="6350" cap="flat">
              <a:solidFill>
                <a:srgbClr val="A6A6A6"/>
              </a:solidFill>
              <a:prstDash val="solid"/>
              <a:miter lim="8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92" name="PCA"/>
            <p:cNvSpPr txBox="1"/>
            <p:nvPr/>
          </p:nvSpPr>
          <p:spPr>
            <a:xfrm>
              <a:off x="248673" y="606904"/>
              <a:ext cx="1200709" cy="3581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262626"/>
                  </a:solidFill>
                  <a:latin typeface="+mj-lt"/>
                  <a:ea typeface="+mj-ea"/>
                  <a:cs typeface="+mj-cs"/>
                  <a:sym typeface="Calibri"/>
                </a:defRPr>
              </a:lvl1pPr>
            </a:lstStyle>
            <a:p>
              <a:r>
                <a:t>PCA</a:t>
              </a:r>
            </a:p>
          </p:txBody>
        </p:sp>
      </p:grpSp>
      <p:grpSp>
        <p:nvGrpSpPr>
          <p:cNvPr id="196" name="Oval 14"/>
          <p:cNvGrpSpPr/>
          <p:nvPr/>
        </p:nvGrpSpPr>
        <p:grpSpPr>
          <a:xfrm>
            <a:off x="7475634" y="2768420"/>
            <a:ext cx="1736115" cy="1610713"/>
            <a:chOff x="-1" y="-1"/>
            <a:chExt cx="1736113" cy="1610712"/>
          </a:xfrm>
        </p:grpSpPr>
        <p:sp>
          <p:nvSpPr>
            <p:cNvPr id="194" name="Oval"/>
            <p:cNvSpPr/>
            <p:nvPr/>
          </p:nvSpPr>
          <p:spPr>
            <a:xfrm>
              <a:off x="-2" y="-2"/>
              <a:ext cx="1736115" cy="1610714"/>
            </a:xfrm>
            <a:prstGeom prst="ellipse">
              <a:avLst/>
            </a:prstGeom>
            <a:solidFill>
              <a:srgbClr val="D9D9D9"/>
            </a:solidFill>
            <a:ln w="6350" cap="flat">
              <a:solidFill>
                <a:srgbClr val="A6A6A6"/>
              </a:solidFill>
              <a:prstDash val="solid"/>
              <a:miter lim="800000"/>
            </a:ln>
            <a:effectLst/>
          </p:spPr>
          <p:txBody>
            <a:bodyPr wrap="square" lIns="45718" tIns="45718" rIns="45718" bIns="45718" numCol="1" anchor="ctr">
              <a:noAutofit/>
            </a:bodyPr>
            <a:lstStyle/>
            <a:p>
              <a:pPr algn="ctr">
                <a:defRPr>
                  <a:solidFill>
                    <a:srgbClr val="FFFFFF"/>
                  </a:solidFill>
                  <a:latin typeface="+mj-lt"/>
                  <a:ea typeface="+mj-ea"/>
                  <a:cs typeface="+mj-cs"/>
                  <a:sym typeface="Calibri"/>
                </a:defRPr>
              </a:pPr>
              <a:endParaRPr/>
            </a:p>
          </p:txBody>
        </p:sp>
        <p:sp>
          <p:nvSpPr>
            <p:cNvPr id="195" name="Correlation"/>
            <p:cNvSpPr txBox="1"/>
            <p:nvPr/>
          </p:nvSpPr>
          <p:spPr>
            <a:xfrm>
              <a:off x="254247" y="492933"/>
              <a:ext cx="1227614" cy="6248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262626"/>
                  </a:solidFill>
                  <a:latin typeface="+mj-lt"/>
                  <a:ea typeface="+mj-ea"/>
                  <a:cs typeface="+mj-cs"/>
                  <a:sym typeface="Calibri"/>
                </a:defRPr>
              </a:lvl1pPr>
            </a:lstStyle>
            <a:p>
              <a:r>
                <a:t>Correlation</a:t>
              </a:r>
            </a:p>
          </p:txBody>
        </p:sp>
      </p:grpSp>
      <p:pic>
        <p:nvPicPr>
          <p:cNvPr id="197" name="图片 2" descr="图片 2"/>
          <p:cNvPicPr>
            <a:picLocks noChangeAspect="1"/>
          </p:cNvPicPr>
          <p:nvPr/>
        </p:nvPicPr>
        <p:blipFill>
          <a:blip r:embed="rId2">
            <a:extLst/>
          </a:blip>
          <a:stretch>
            <a:fillRect/>
          </a:stretch>
        </p:blipFill>
        <p:spPr>
          <a:xfrm>
            <a:off x="725498" y="2303328"/>
            <a:ext cx="3838577" cy="28384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cover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Box 1"/>
          <p:cNvSpPr txBox="1"/>
          <p:nvPr/>
        </p:nvSpPr>
        <p:spPr>
          <a:xfrm>
            <a:off x="4250726" y="311511"/>
            <a:ext cx="3956851" cy="6248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lgn="ctr">
              <a:defRPr sz="3600">
                <a:solidFill>
                  <a:srgbClr val="262626"/>
                </a:solidFill>
                <a:latin typeface="+mj-lt"/>
                <a:ea typeface="+mj-ea"/>
                <a:cs typeface="+mj-cs"/>
                <a:sym typeface="Calibri"/>
              </a:defRPr>
            </a:lvl1pPr>
          </a:lstStyle>
          <a:p>
            <a:r>
              <a:t>Univariate Analysis</a:t>
            </a:r>
          </a:p>
        </p:txBody>
      </p:sp>
      <p:sp>
        <p:nvSpPr>
          <p:cNvPr id="200" name="TextBox 14"/>
          <p:cNvSpPr txBox="1"/>
          <p:nvPr/>
        </p:nvSpPr>
        <p:spPr>
          <a:xfrm>
            <a:off x="6945897" y="4590687"/>
            <a:ext cx="3191353" cy="370837"/>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lgn="ctr">
              <a:defRPr b="1">
                <a:solidFill>
                  <a:srgbClr val="595959"/>
                </a:solidFill>
                <a:latin typeface="Open Sans"/>
                <a:ea typeface="Open Sans"/>
                <a:cs typeface="Open Sans"/>
                <a:sym typeface="Open Sans"/>
              </a:defRPr>
            </a:lvl1pPr>
          </a:lstStyle>
          <a:p>
            <a:r>
              <a:t>Result of univariate analysis</a:t>
            </a:r>
          </a:p>
        </p:txBody>
      </p:sp>
      <p:sp>
        <p:nvSpPr>
          <p:cNvPr id="201" name="Rectangle 21"/>
          <p:cNvSpPr txBox="1"/>
          <p:nvPr/>
        </p:nvSpPr>
        <p:spPr>
          <a:xfrm>
            <a:off x="6950916" y="5095950"/>
            <a:ext cx="4339126" cy="10566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nSpc>
                <a:spcPct val="150000"/>
              </a:lnSpc>
              <a:defRPr sz="1600">
                <a:solidFill>
                  <a:srgbClr val="595959"/>
                </a:solidFill>
                <a:latin typeface="Open Sans"/>
                <a:ea typeface="Open Sans"/>
                <a:cs typeface="Open Sans"/>
                <a:sym typeface="Open Sans"/>
              </a:defRPr>
            </a:lvl1pPr>
          </a:lstStyle>
          <a:p>
            <a:r>
              <a:t>We found that the p values were less than 0.05, which means the residuals are normally distributed. And that was also what we wanted. </a:t>
            </a:r>
          </a:p>
        </p:txBody>
      </p:sp>
      <p:pic>
        <p:nvPicPr>
          <p:cNvPr id="202" name="图片 4" descr="图片 4"/>
          <p:cNvPicPr>
            <a:picLocks noChangeAspect="1"/>
          </p:cNvPicPr>
          <p:nvPr/>
        </p:nvPicPr>
        <p:blipFill>
          <a:blip r:embed="rId2">
            <a:extLst/>
          </a:blip>
          <a:stretch>
            <a:fillRect/>
          </a:stretch>
        </p:blipFill>
        <p:spPr>
          <a:xfrm>
            <a:off x="1990724" y="2303746"/>
            <a:ext cx="4105277" cy="1886209"/>
          </a:xfrm>
          <a:prstGeom prst="rect">
            <a:avLst/>
          </a:prstGeom>
          <a:ln w="12700">
            <a:miter lim="400000"/>
          </a:ln>
        </p:spPr>
      </p:pic>
      <p:pic>
        <p:nvPicPr>
          <p:cNvPr id="203" name="图片 6" descr="图片 6"/>
          <p:cNvPicPr>
            <a:picLocks noChangeAspect="1"/>
          </p:cNvPicPr>
          <p:nvPr/>
        </p:nvPicPr>
        <p:blipFill>
          <a:blip r:embed="rId3">
            <a:extLst/>
          </a:blip>
          <a:stretch>
            <a:fillRect/>
          </a:stretch>
        </p:blipFill>
        <p:spPr>
          <a:xfrm>
            <a:off x="6950916" y="2275670"/>
            <a:ext cx="4000502" cy="1899611"/>
          </a:xfrm>
          <a:prstGeom prst="rect">
            <a:avLst/>
          </a:prstGeom>
          <a:ln w="12700">
            <a:miter lim="400000"/>
          </a:ln>
        </p:spPr>
      </p:pic>
      <p:pic>
        <p:nvPicPr>
          <p:cNvPr id="204" name="图片 7" descr="图片 7"/>
          <p:cNvPicPr>
            <a:picLocks noChangeAspect="1"/>
          </p:cNvPicPr>
          <p:nvPr/>
        </p:nvPicPr>
        <p:blipFill>
          <a:blip r:embed="rId4">
            <a:extLst/>
          </a:blip>
          <a:stretch>
            <a:fillRect/>
          </a:stretch>
        </p:blipFill>
        <p:spPr>
          <a:xfrm>
            <a:off x="1990724" y="4552200"/>
            <a:ext cx="4105277" cy="1678597"/>
          </a:xfrm>
          <a:prstGeom prst="rect">
            <a:avLst/>
          </a:prstGeom>
          <a:ln w="12700">
            <a:miter lim="400000"/>
          </a:ln>
        </p:spPr>
      </p:pic>
      <p:pic>
        <p:nvPicPr>
          <p:cNvPr id="205" name="图片 8" descr="图片 8"/>
          <p:cNvPicPr>
            <a:picLocks noChangeAspect="1"/>
          </p:cNvPicPr>
          <p:nvPr/>
        </p:nvPicPr>
        <p:blipFill>
          <a:blip r:embed="rId5">
            <a:extLst/>
          </a:blip>
          <a:stretch>
            <a:fillRect/>
          </a:stretch>
        </p:blipFill>
        <p:spPr>
          <a:xfrm>
            <a:off x="1990725" y="1381876"/>
            <a:ext cx="4105275" cy="923926"/>
          </a:xfrm>
          <a:prstGeom prst="rect">
            <a:avLst/>
          </a:prstGeom>
          <a:ln w="12700">
            <a:miter lim="400000"/>
          </a:ln>
        </p:spPr>
      </p:pic>
      <p:pic>
        <p:nvPicPr>
          <p:cNvPr id="206" name="图片 9" descr="图片 9"/>
          <p:cNvPicPr>
            <a:picLocks noChangeAspect="1"/>
          </p:cNvPicPr>
          <p:nvPr/>
        </p:nvPicPr>
        <p:blipFill>
          <a:blip r:embed="rId6">
            <a:extLst/>
          </a:blip>
          <a:stretch>
            <a:fillRect/>
          </a:stretch>
        </p:blipFill>
        <p:spPr>
          <a:xfrm>
            <a:off x="6950916" y="1391011"/>
            <a:ext cx="4000502" cy="87630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pul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Box 8"/>
          <p:cNvSpPr txBox="1"/>
          <p:nvPr/>
        </p:nvSpPr>
        <p:spPr>
          <a:xfrm>
            <a:off x="4821263" y="308318"/>
            <a:ext cx="2409559" cy="624838"/>
          </a:xfrm>
          <a:prstGeom prst="rect">
            <a:avLst/>
          </a:prstGeom>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lgn="ctr">
              <a:defRPr sz="3600">
                <a:solidFill>
                  <a:srgbClr val="262626"/>
                </a:solidFill>
                <a:latin typeface="+mj-lt"/>
                <a:ea typeface="+mj-ea"/>
                <a:cs typeface="+mj-cs"/>
                <a:sym typeface="Calibri"/>
              </a:defRPr>
            </a:lvl1pPr>
          </a:lstStyle>
          <a:p>
            <a:r>
              <a:t>Correlation</a:t>
            </a:r>
          </a:p>
        </p:txBody>
      </p:sp>
      <p:sp>
        <p:nvSpPr>
          <p:cNvPr id="209" name="TextBox 26"/>
          <p:cNvSpPr txBox="1"/>
          <p:nvPr/>
        </p:nvSpPr>
        <p:spPr>
          <a:xfrm>
            <a:off x="8882915" y="3538732"/>
            <a:ext cx="3120677" cy="246633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just">
              <a:lnSpc>
                <a:spcPct val="150000"/>
              </a:lnSpc>
              <a:defRPr>
                <a:solidFill>
                  <a:srgbClr val="595959"/>
                </a:solidFill>
                <a:latin typeface="Open Sans"/>
                <a:ea typeface="Open Sans"/>
                <a:cs typeface="Open Sans"/>
                <a:sym typeface="Open Sans"/>
              </a:defRPr>
            </a:pPr>
            <a:r>
              <a:t>Result:</a:t>
            </a:r>
          </a:p>
          <a:p>
            <a:pPr algn="just">
              <a:lnSpc>
                <a:spcPct val="150000"/>
              </a:lnSpc>
              <a:defRPr>
                <a:solidFill>
                  <a:srgbClr val="595959"/>
                </a:solidFill>
                <a:latin typeface="Open Sans"/>
                <a:ea typeface="Open Sans"/>
                <a:cs typeface="Open Sans"/>
                <a:sym typeface="Open Sans"/>
              </a:defRPr>
            </a:pPr>
            <a:r>
              <a:t>We found that the correlation between variables were really complex, so at this point we did not remove any other values.</a:t>
            </a:r>
          </a:p>
        </p:txBody>
      </p:sp>
      <p:pic>
        <p:nvPicPr>
          <p:cNvPr id="210" name="图片 2" descr="图片 2"/>
          <p:cNvPicPr>
            <a:picLocks noChangeAspect="1"/>
          </p:cNvPicPr>
          <p:nvPr/>
        </p:nvPicPr>
        <p:blipFill>
          <a:blip r:embed="rId2">
            <a:extLst/>
          </a:blip>
          <a:stretch>
            <a:fillRect/>
          </a:stretch>
        </p:blipFill>
        <p:spPr>
          <a:xfrm>
            <a:off x="188409" y="1299395"/>
            <a:ext cx="8537303" cy="4829031"/>
          </a:xfrm>
          <a:prstGeom prst="rect">
            <a:avLst/>
          </a:prstGeom>
          <a:ln w="12700">
            <a:miter lim="400000"/>
          </a:ln>
        </p:spPr>
      </p:pic>
      <p:pic>
        <p:nvPicPr>
          <p:cNvPr id="211" name="图片 6" descr="图片 6"/>
          <p:cNvPicPr>
            <a:picLocks noChangeAspect="1"/>
          </p:cNvPicPr>
          <p:nvPr/>
        </p:nvPicPr>
        <p:blipFill>
          <a:blip r:embed="rId3">
            <a:extLst/>
          </a:blip>
          <a:stretch>
            <a:fillRect/>
          </a:stretch>
        </p:blipFill>
        <p:spPr>
          <a:xfrm>
            <a:off x="8862945" y="1420699"/>
            <a:ext cx="3140648" cy="181399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E32D91"/>
      </a:accent1>
      <a:accent2>
        <a:srgbClr val="C830CC"/>
      </a:accent2>
      <a:accent3>
        <a:srgbClr val="4EA6DC"/>
      </a:accent3>
      <a:accent4>
        <a:srgbClr val="4775E7"/>
      </a:accent4>
      <a:accent5>
        <a:srgbClr val="8971E1"/>
      </a:accent5>
      <a:accent6>
        <a:srgbClr val="D54773"/>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E32D91"/>
      </a:accent1>
      <a:accent2>
        <a:srgbClr val="C830CC"/>
      </a:accent2>
      <a:accent3>
        <a:srgbClr val="4EA6DC"/>
      </a:accent3>
      <a:accent4>
        <a:srgbClr val="4775E7"/>
      </a:accent4>
      <a:accent5>
        <a:srgbClr val="8971E1"/>
      </a:accent5>
      <a:accent6>
        <a:srgbClr val="D54773"/>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34</TotalTime>
  <Words>677</Words>
  <Application>Microsoft Macintosh PowerPoint</Application>
  <PresentationFormat>Widescreen</PresentationFormat>
  <Paragraphs>105</Paragraphs>
  <Slides>21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FontAwesome</vt:lpstr>
      <vt:lpstr>GeosansLight</vt:lpstr>
      <vt:lpstr>Open Sans</vt:lpstr>
      <vt:lpstr>Simple-Line-Icons</vt:lpstr>
      <vt:lpstr>Arial</vt:lpstr>
      <vt:lpstr>Calibri</vt:lpstr>
      <vt:lpstr>Calibri Light</vt:lpstr>
      <vt:lpstr>Helvetica</vt:lpstr>
      <vt:lpstr>Helvetica Neue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Lulu Hu</cp:lastModifiedBy>
  <cp:revision>7</cp:revision>
  <dcterms:modified xsi:type="dcterms:W3CDTF">2018-05-10T22:39:24Z</dcterms:modified>
</cp:coreProperties>
</file>